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8" r:id="rId40"/>
    <p:sldId id="295" r:id="rId41"/>
    <p:sldId id="296" r:id="rId42"/>
    <p:sldId id="297" r:id="rId43"/>
    <p:sldId id="299" r:id="rId44"/>
    <p:sldId id="300" r:id="rId45"/>
    <p:sldId id="301" r:id="rId46"/>
    <p:sldId id="302" r:id="rId47"/>
    <p:sldId id="303" r:id="rId48"/>
    <p:sldId id="304" r:id="rId49"/>
    <p:sldId id="305" r:id="rId50"/>
    <p:sldId id="306" r:id="rId51"/>
    <p:sldId id="308" r:id="rId52"/>
    <p:sldId id="307" r:id="rId53"/>
    <p:sldId id="309" r:id="rId54"/>
    <p:sldId id="310" r:id="rId55"/>
    <p:sldId id="312" r:id="rId56"/>
    <p:sldId id="311"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31" r:id="rId73"/>
    <p:sldId id="328" r:id="rId74"/>
    <p:sldId id="332" r:id="rId75"/>
    <p:sldId id="329" r:id="rId76"/>
    <p:sldId id="330" r:id="rId77"/>
    <p:sldId id="333" r:id="rId78"/>
    <p:sldId id="334" r:id="rId79"/>
    <p:sldId id="335" r:id="rId80"/>
    <p:sldId id="336" r:id="rId81"/>
    <p:sldId id="337"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43B0-13AC-4FD8-2DC1-FF01DC83C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437850-7C40-485B-1C8D-FEE1881EA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AFA438-F6E9-6F20-FC90-87AC03A3CE0A}"/>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7E80A9BB-CEA0-EE67-D5FD-967B2AA8A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2F7F8D-77F6-EFA1-C812-3A0525B2E420}"/>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55579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FDBC-4F58-8176-B877-A7AE5AD17B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B32B2-243D-C080-5EFA-06B1FA90E7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031747-7CBE-27B7-7911-600F453FA427}"/>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B53AC427-1FA5-9712-431C-11875DFFCC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CCD35-8B14-6360-3A3A-ED20C590B243}"/>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99347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9A328-C6A7-B71E-F9F8-12CE127C48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AE7BC6-EF8C-4EB7-B8BF-7E92977811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4ED5DD-5A8F-97C5-4134-60D2FAA3589D}"/>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92122E67-354E-33D4-285F-59D754727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50C26E-DCCE-0F72-D0A1-FE0459C75D6C}"/>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4515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651C-409F-0997-17D8-392BFF0015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8D018F-2D0B-3346-7DC9-A0A8867ED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9BF87A-8B88-F267-4D63-B4B48A34D1CB}"/>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E6272521-8EB7-3801-B872-6D4941D2D9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A85113-95ED-0B7A-F76A-CF09CA5AAA94}"/>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86995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ADB8-BF91-6040-1D7A-CD825D911C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43CAFB-0889-E52E-734D-C3394B235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95437-FC92-0338-5D1F-EDE49B5C1196}"/>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8C407791-3659-B024-65F1-85216C876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21352-FFF6-562E-6C30-14BBF8A76068}"/>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32510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CBB-8149-518D-3693-CE64C2B12A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6926ED-DED2-7FBD-5F47-A0502E711C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813400-9097-4695-126D-1CC473D76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F893CD-3C3A-117D-8006-FF455EA709AE}"/>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6" name="Footer Placeholder 5">
            <a:extLst>
              <a:ext uri="{FF2B5EF4-FFF2-40B4-BE49-F238E27FC236}">
                <a16:creationId xmlns:a16="http://schemas.microsoft.com/office/drawing/2014/main" id="{8EB5AA26-3B40-22EA-4699-73D3E2CDD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FF0564-818E-6607-DD9B-CC6BBE711735}"/>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1284284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806C-30B9-B1A3-2016-B83D8760EC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D0F9CD-1417-2775-D774-686353BB9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8FFD5-4717-CE08-030E-D93FF6A0B3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300D42-82D1-051C-294A-6848C068F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E708E-CCB2-ABF6-B8A4-899BCA7CF4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D7CEE1-6FF5-CF1D-10DF-F12C29072D92}"/>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8" name="Footer Placeholder 7">
            <a:extLst>
              <a:ext uri="{FF2B5EF4-FFF2-40B4-BE49-F238E27FC236}">
                <a16:creationId xmlns:a16="http://schemas.microsoft.com/office/drawing/2014/main" id="{B8124713-D657-3369-9BC4-33655DF693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BA681A-E9DE-F0E8-DE66-411B00CD56AA}"/>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45885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7DB2-9A23-14B2-4945-65E00816F4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AE4F4-F0BC-6E37-3DBF-B44E24EF1FCC}"/>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4" name="Footer Placeholder 3">
            <a:extLst>
              <a:ext uri="{FF2B5EF4-FFF2-40B4-BE49-F238E27FC236}">
                <a16:creationId xmlns:a16="http://schemas.microsoft.com/office/drawing/2014/main" id="{366857E4-1EEA-A8FC-820A-6FDB3D424F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5628D5-288E-F7CB-2C50-2A810CD58001}"/>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20478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BDB3D-07FB-F5FF-D445-733799BF1937}"/>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3" name="Footer Placeholder 2">
            <a:extLst>
              <a:ext uri="{FF2B5EF4-FFF2-40B4-BE49-F238E27FC236}">
                <a16:creationId xmlns:a16="http://schemas.microsoft.com/office/drawing/2014/main" id="{D4A51DFE-4CA1-3D28-9D4F-4C8E573FDC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E5F280-C0D9-D1A2-8392-767380B0F646}"/>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313036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DAA2-E0DD-3A1F-A85D-4E89F69E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CE349D-2E21-0946-A5A4-57A5BA5B5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9597A7-0B02-0D72-F3DE-6457DF92C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FFFF1-BD31-6482-D258-82D66601C4F8}"/>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6" name="Footer Placeholder 5">
            <a:extLst>
              <a:ext uri="{FF2B5EF4-FFF2-40B4-BE49-F238E27FC236}">
                <a16:creationId xmlns:a16="http://schemas.microsoft.com/office/drawing/2014/main" id="{61AB39E2-4E6C-4542-E67A-DF200853CF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0AC4DB-1AE0-44FF-C015-95CC7378C073}"/>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2630646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1F5-3B51-7075-1241-99D6C45BF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C151B5-5A78-DEE6-1D94-41A2979DE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7A9C84-4C66-E174-2897-ACA029D61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1024B-E076-8984-EF81-7AFF8DD64835}"/>
              </a:ext>
            </a:extLst>
          </p:cNvPr>
          <p:cNvSpPr>
            <a:spLocks noGrp="1"/>
          </p:cNvSpPr>
          <p:nvPr>
            <p:ph type="dt" sz="half" idx="10"/>
          </p:nvPr>
        </p:nvSpPr>
        <p:spPr/>
        <p:txBody>
          <a:bodyPr/>
          <a:lstStyle/>
          <a:p>
            <a:fld id="{87E37567-AFC3-4193-8685-E082A2011045}" type="datetimeFigureOut">
              <a:rPr lang="en-IN" smtClean="0"/>
              <a:t>26-09-2024</a:t>
            </a:fld>
            <a:endParaRPr lang="en-IN"/>
          </a:p>
        </p:txBody>
      </p:sp>
      <p:sp>
        <p:nvSpPr>
          <p:cNvPr id="6" name="Footer Placeholder 5">
            <a:extLst>
              <a:ext uri="{FF2B5EF4-FFF2-40B4-BE49-F238E27FC236}">
                <a16:creationId xmlns:a16="http://schemas.microsoft.com/office/drawing/2014/main" id="{0AAF9DA8-F28E-5D5D-EC76-FAD46C137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1E7A9D-4102-52F8-F53D-BD31B302DF77}"/>
              </a:ext>
            </a:extLst>
          </p:cNvPr>
          <p:cNvSpPr>
            <a:spLocks noGrp="1"/>
          </p:cNvSpPr>
          <p:nvPr>
            <p:ph type="sldNum" sz="quarter" idx="12"/>
          </p:nvPr>
        </p:nvSpPr>
        <p:spPr/>
        <p:txBody>
          <a:bodyPr/>
          <a:lstStyle/>
          <a:p>
            <a:fld id="{425EF4A8-5CA5-4EBE-BEEF-2CF28FF622EF}" type="slidenum">
              <a:rPr lang="en-IN" smtClean="0"/>
              <a:t>‹#›</a:t>
            </a:fld>
            <a:endParaRPr lang="en-IN"/>
          </a:p>
        </p:txBody>
      </p:sp>
    </p:spTree>
    <p:extLst>
      <p:ext uri="{BB962C8B-B14F-4D97-AF65-F5344CB8AC3E}">
        <p14:creationId xmlns:p14="http://schemas.microsoft.com/office/powerpoint/2010/main" val="128042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230AF-150E-9C62-35B4-E325E0F4A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84E264-7F1B-F4F9-2ED7-2CA284E14A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5818D-C609-26C7-2CB2-D6CC3AB7E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37567-AFC3-4193-8685-E082A2011045}" type="datetimeFigureOut">
              <a:rPr lang="en-IN" smtClean="0"/>
              <a:t>26-09-2024</a:t>
            </a:fld>
            <a:endParaRPr lang="en-IN"/>
          </a:p>
        </p:txBody>
      </p:sp>
      <p:sp>
        <p:nvSpPr>
          <p:cNvPr id="5" name="Footer Placeholder 4">
            <a:extLst>
              <a:ext uri="{FF2B5EF4-FFF2-40B4-BE49-F238E27FC236}">
                <a16:creationId xmlns:a16="http://schemas.microsoft.com/office/drawing/2014/main" id="{8E2A45A5-D5A5-36EF-934A-5DA821659B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547C7F-816F-1C92-1983-F3742A87F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EF4A8-5CA5-4EBE-BEEF-2CF28FF622EF}" type="slidenum">
              <a:rPr lang="en-IN" smtClean="0"/>
              <a:t>‹#›</a:t>
            </a:fld>
            <a:endParaRPr lang="en-IN"/>
          </a:p>
        </p:txBody>
      </p:sp>
    </p:spTree>
    <p:extLst>
      <p:ext uri="{BB962C8B-B14F-4D97-AF65-F5344CB8AC3E}">
        <p14:creationId xmlns:p14="http://schemas.microsoft.com/office/powerpoint/2010/main" val="1845958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C255-A289-A007-FA12-A051AC1037D9}"/>
              </a:ext>
            </a:extLst>
          </p:cNvPr>
          <p:cNvSpPr>
            <a:spLocks noGrp="1"/>
          </p:cNvSpPr>
          <p:nvPr>
            <p:ph type="ctrTitle"/>
          </p:nvPr>
        </p:nvSpPr>
        <p:spPr>
          <a:xfrm>
            <a:off x="1524000" y="1122363"/>
            <a:ext cx="9144000" cy="1888123"/>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ACE8BFE-B9C5-AA0D-C334-CD34FB0DC800}"/>
              </a:ext>
            </a:extLst>
          </p:cNvPr>
          <p:cNvSpPr>
            <a:spLocks noGrp="1"/>
          </p:cNvSpPr>
          <p:nvPr>
            <p:ph type="subTitle" idx="1"/>
          </p:nvPr>
        </p:nvSpPr>
        <p:spPr>
          <a:xfrm>
            <a:off x="1524000" y="4009292"/>
            <a:ext cx="9144000" cy="1248508"/>
          </a:xfrm>
        </p:spPr>
        <p:txBody>
          <a:bodyPr/>
          <a:lstStyle/>
          <a:p>
            <a:r>
              <a:rPr lang="en-US" b="1" dirty="0">
                <a:latin typeface="Times New Roman" panose="02020603050405020304" pitchFamily="18" charset="0"/>
                <a:cs typeface="Times New Roman" panose="02020603050405020304" pitchFamily="18" charset="0"/>
              </a:rPr>
              <a:t>Unit-5</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0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0289-4547-14D4-3208-312EBBB479F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4FF14D2-FDFA-F539-1885-33BE6028CD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078BE3-17C2-6C24-D412-AC748B67FDF9}"/>
              </a:ext>
            </a:extLst>
          </p:cNvPr>
          <p:cNvPicPr>
            <a:picLocks noChangeAspect="1"/>
          </p:cNvPicPr>
          <p:nvPr/>
        </p:nvPicPr>
        <p:blipFill>
          <a:blip r:embed="rId2"/>
          <a:stretch>
            <a:fillRect/>
          </a:stretch>
        </p:blipFill>
        <p:spPr>
          <a:xfrm>
            <a:off x="0" y="681037"/>
            <a:ext cx="12191999" cy="5550925"/>
          </a:xfrm>
          <a:prstGeom prst="rect">
            <a:avLst/>
          </a:prstGeom>
        </p:spPr>
      </p:pic>
    </p:spTree>
    <p:extLst>
      <p:ext uri="{BB962C8B-B14F-4D97-AF65-F5344CB8AC3E}">
        <p14:creationId xmlns:p14="http://schemas.microsoft.com/office/powerpoint/2010/main" val="159142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C58-572A-0EB9-A332-269F3F6832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182581A-92D7-EC4D-9549-0A8981B106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4966D34-299F-C427-DAC8-0D58FD64DBED}"/>
              </a:ext>
            </a:extLst>
          </p:cNvPr>
          <p:cNvPicPr>
            <a:picLocks noChangeAspect="1"/>
          </p:cNvPicPr>
          <p:nvPr/>
        </p:nvPicPr>
        <p:blipFill>
          <a:blip r:embed="rId2"/>
          <a:stretch>
            <a:fillRect/>
          </a:stretch>
        </p:blipFill>
        <p:spPr>
          <a:xfrm>
            <a:off x="379827" y="681037"/>
            <a:ext cx="11197883" cy="5912685"/>
          </a:xfrm>
          <a:prstGeom prst="rect">
            <a:avLst/>
          </a:prstGeom>
        </p:spPr>
      </p:pic>
      <p:sp>
        <p:nvSpPr>
          <p:cNvPr id="7" name="TextBox 6">
            <a:extLst>
              <a:ext uri="{FF2B5EF4-FFF2-40B4-BE49-F238E27FC236}">
                <a16:creationId xmlns:a16="http://schemas.microsoft.com/office/drawing/2014/main" id="{4B7F70AB-3763-6A0B-4502-1C4FE79771EA}"/>
              </a:ext>
            </a:extLst>
          </p:cNvPr>
          <p:cNvSpPr txBox="1"/>
          <p:nvPr/>
        </p:nvSpPr>
        <p:spPr>
          <a:xfrm>
            <a:off x="137160" y="108392"/>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For example:-</a:t>
            </a:r>
          </a:p>
        </p:txBody>
      </p:sp>
    </p:spTree>
    <p:extLst>
      <p:ext uri="{BB962C8B-B14F-4D97-AF65-F5344CB8AC3E}">
        <p14:creationId xmlns:p14="http://schemas.microsoft.com/office/powerpoint/2010/main" val="206688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302-D9F6-9826-21EA-9FB2D5D7DCB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F006C93-27F1-26F9-6E45-AC0F1A73D9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53518CA-985B-EB7F-ACD7-E0B74A9E0972}"/>
              </a:ext>
            </a:extLst>
          </p:cNvPr>
          <p:cNvPicPr>
            <a:picLocks noChangeAspect="1"/>
          </p:cNvPicPr>
          <p:nvPr/>
        </p:nvPicPr>
        <p:blipFill>
          <a:blip r:embed="rId2"/>
          <a:stretch>
            <a:fillRect/>
          </a:stretch>
        </p:blipFill>
        <p:spPr>
          <a:xfrm>
            <a:off x="196946" y="682923"/>
            <a:ext cx="7001591" cy="3593655"/>
          </a:xfrm>
          <a:prstGeom prst="rect">
            <a:avLst/>
          </a:prstGeom>
        </p:spPr>
      </p:pic>
      <p:sp>
        <p:nvSpPr>
          <p:cNvPr id="7" name="TextBox 6">
            <a:extLst>
              <a:ext uri="{FF2B5EF4-FFF2-40B4-BE49-F238E27FC236}">
                <a16:creationId xmlns:a16="http://schemas.microsoft.com/office/drawing/2014/main" id="{23F210F1-2669-9AF3-5FA0-E2311A9C5A81}"/>
              </a:ext>
            </a:extLst>
          </p:cNvPr>
          <p:cNvSpPr txBox="1"/>
          <p:nvPr/>
        </p:nvSpPr>
        <p:spPr>
          <a:xfrm>
            <a:off x="196947" y="119578"/>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Note:-</a:t>
            </a:r>
          </a:p>
        </p:txBody>
      </p:sp>
      <p:pic>
        <p:nvPicPr>
          <p:cNvPr id="11" name="Picture 10">
            <a:extLst>
              <a:ext uri="{FF2B5EF4-FFF2-40B4-BE49-F238E27FC236}">
                <a16:creationId xmlns:a16="http://schemas.microsoft.com/office/drawing/2014/main" id="{566D51C3-ED92-B56D-D8EA-D56E78B6D635}"/>
              </a:ext>
            </a:extLst>
          </p:cNvPr>
          <p:cNvPicPr>
            <a:picLocks noChangeAspect="1"/>
          </p:cNvPicPr>
          <p:nvPr/>
        </p:nvPicPr>
        <p:blipFill>
          <a:blip r:embed="rId3"/>
          <a:stretch>
            <a:fillRect/>
          </a:stretch>
        </p:blipFill>
        <p:spPr>
          <a:xfrm>
            <a:off x="6629400" y="3990975"/>
            <a:ext cx="5562600" cy="2867025"/>
          </a:xfrm>
          <a:prstGeom prst="rect">
            <a:avLst/>
          </a:prstGeom>
        </p:spPr>
      </p:pic>
    </p:spTree>
    <p:extLst>
      <p:ext uri="{BB962C8B-B14F-4D97-AF65-F5344CB8AC3E}">
        <p14:creationId xmlns:p14="http://schemas.microsoft.com/office/powerpoint/2010/main" val="46747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8AEA-E44A-1576-AB29-CE9B12882A9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FF69804-8B4C-F774-5FFC-49FBB2596D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72D7418-7E3B-7E06-260A-C444C180515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3454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94F6-A0EA-2574-3F99-336C0EF4D45B}"/>
              </a:ext>
            </a:extLst>
          </p:cNvPr>
          <p:cNvSpPr>
            <a:spLocks noGrp="1"/>
          </p:cNvSpPr>
          <p:nvPr>
            <p:ph type="title"/>
          </p:nvPr>
        </p:nvSpPr>
        <p:spPr>
          <a:xfrm>
            <a:off x="838200" y="1"/>
            <a:ext cx="10515600" cy="125202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normal distribution is linked to probabilistic model:-</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068D04-FBAF-B492-5BE0-86E9254B8A1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07286D02-B691-2E08-ADE2-43E67854EF27}"/>
              </a:ext>
            </a:extLst>
          </p:cNvPr>
          <p:cNvSpPr txBox="1"/>
          <p:nvPr/>
        </p:nvSpPr>
        <p:spPr>
          <a:xfrm>
            <a:off x="112542" y="1585248"/>
            <a:ext cx="12079458" cy="48320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Many things in real life, like heights or test scores, often follow a normal distribution.</a:t>
            </a:r>
          </a:p>
          <a:p>
            <a:endParaRPr 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400" dirty="0">
                <a:latin typeface="Times New Roman" panose="02020603050405020304" pitchFamily="18" charset="0"/>
                <a:cs typeface="Times New Roman" panose="02020603050405020304" pitchFamily="18" charset="0"/>
              </a:rPr>
              <a:t>For example:- </a:t>
            </a:r>
          </a:p>
          <a:p>
            <a:pPr lvl="1"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Height: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people's heights are close to the average height, with fewer people being very short or very tall.</a:t>
            </a:r>
          </a:p>
          <a:p>
            <a:pPr lvl="1"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Scores: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large group of students taking the same exam, most scores will cluster around the average, with fewer students scoring very low or very high.</a:t>
            </a:r>
          </a:p>
          <a:p>
            <a:pPr eaLnBrk="0" fontAlgn="base" hangingPunct="0">
              <a:spcBef>
                <a:spcPct val="0"/>
              </a:spcBef>
              <a:spcAft>
                <a:spcPct val="0"/>
              </a:spcAft>
            </a:pPr>
            <a:endParaRPr lang="en-US" sz="24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2400" dirty="0">
                <a:latin typeface="Times New Roman" panose="02020603050405020304" pitchFamily="18" charset="0"/>
                <a:cs typeface="Times New Roman" panose="02020603050405020304" pitchFamily="18" charset="0"/>
              </a:rPr>
              <a:t>Many machine learning models perform better when the data is normally distributed. It helps meet the assumptions of the models.</a:t>
            </a:r>
          </a:p>
          <a:p>
            <a:pPr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2400" dirty="0">
                <a:latin typeface="Times New Roman" panose="02020603050405020304" pitchFamily="18" charset="0"/>
                <a:cs typeface="Times New Roman" panose="02020603050405020304" pitchFamily="18" charset="0"/>
              </a:rPr>
              <a:t>Normal distribution is flexible and can fit many types of data, which is why it's often used.</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29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5513-97CB-448C-50DE-7794E57E1ADE}"/>
              </a:ext>
            </a:extLst>
          </p:cNvPr>
          <p:cNvSpPr>
            <a:spLocks noGrp="1"/>
          </p:cNvSpPr>
          <p:nvPr>
            <p:ph type="title"/>
          </p:nvPr>
        </p:nvSpPr>
        <p:spPr>
          <a:xfrm>
            <a:off x="838200" y="1"/>
            <a:ext cx="10515600" cy="68103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Naïve Bytes Classifier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080030-55AB-D29D-ADD1-0577E43EF24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222E13-1BDC-81E9-5ED1-CCABB5BF2083}"/>
              </a:ext>
            </a:extLst>
          </p:cNvPr>
          <p:cNvPicPr>
            <a:picLocks noChangeAspect="1"/>
          </p:cNvPicPr>
          <p:nvPr/>
        </p:nvPicPr>
        <p:blipFill>
          <a:blip r:embed="rId2"/>
          <a:stretch>
            <a:fillRect/>
          </a:stretch>
        </p:blipFill>
        <p:spPr>
          <a:xfrm>
            <a:off x="0" y="708018"/>
            <a:ext cx="8474550" cy="1758722"/>
          </a:xfrm>
          <a:prstGeom prst="rect">
            <a:avLst/>
          </a:prstGeom>
        </p:spPr>
      </p:pic>
      <p:pic>
        <p:nvPicPr>
          <p:cNvPr id="6" name="Picture 5">
            <a:extLst>
              <a:ext uri="{FF2B5EF4-FFF2-40B4-BE49-F238E27FC236}">
                <a16:creationId xmlns:a16="http://schemas.microsoft.com/office/drawing/2014/main" id="{A30CD57E-A880-7EC8-E445-AF425F842B95}"/>
              </a:ext>
            </a:extLst>
          </p:cNvPr>
          <p:cNvPicPr>
            <a:picLocks noChangeAspect="1"/>
          </p:cNvPicPr>
          <p:nvPr/>
        </p:nvPicPr>
        <p:blipFill>
          <a:blip r:embed="rId3"/>
          <a:stretch>
            <a:fillRect/>
          </a:stretch>
        </p:blipFill>
        <p:spPr>
          <a:xfrm>
            <a:off x="7184131" y="1614360"/>
            <a:ext cx="4127404" cy="175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85ED7A9-BC31-811A-BCEA-2AB1F7CF3BA9}"/>
              </a:ext>
            </a:extLst>
          </p:cNvPr>
          <p:cNvPicPr>
            <a:picLocks noChangeAspect="1"/>
          </p:cNvPicPr>
          <p:nvPr/>
        </p:nvPicPr>
        <p:blipFill>
          <a:blip r:embed="rId4"/>
          <a:stretch>
            <a:fillRect/>
          </a:stretch>
        </p:blipFill>
        <p:spPr>
          <a:xfrm>
            <a:off x="0" y="3467946"/>
            <a:ext cx="7568418" cy="3390054"/>
          </a:xfrm>
          <a:prstGeom prst="rect">
            <a:avLst/>
          </a:prstGeom>
        </p:spPr>
      </p:pic>
    </p:spTree>
    <p:extLst>
      <p:ext uri="{BB962C8B-B14F-4D97-AF65-F5344CB8AC3E}">
        <p14:creationId xmlns:p14="http://schemas.microsoft.com/office/powerpoint/2010/main" val="332770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C4BD-0380-E760-9CEA-62D1DB1C97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DEB774-4251-B728-5B61-AA6068C0281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4566C8-8F4A-54FB-9446-AA7977E78817}"/>
              </a:ext>
            </a:extLst>
          </p:cNvPr>
          <p:cNvPicPr>
            <a:picLocks noChangeAspect="1"/>
          </p:cNvPicPr>
          <p:nvPr/>
        </p:nvPicPr>
        <p:blipFill>
          <a:blip r:embed="rId2"/>
          <a:stretch>
            <a:fillRect/>
          </a:stretch>
        </p:blipFill>
        <p:spPr>
          <a:xfrm>
            <a:off x="0" y="-1"/>
            <a:ext cx="10227212" cy="4881489"/>
          </a:xfrm>
          <a:prstGeom prst="rect">
            <a:avLst/>
          </a:prstGeom>
        </p:spPr>
      </p:pic>
      <p:pic>
        <p:nvPicPr>
          <p:cNvPr id="7" name="Picture 6">
            <a:extLst>
              <a:ext uri="{FF2B5EF4-FFF2-40B4-BE49-F238E27FC236}">
                <a16:creationId xmlns:a16="http://schemas.microsoft.com/office/drawing/2014/main" id="{1DA69D37-C11D-40E9-0089-2B0CE664F9D6}"/>
              </a:ext>
            </a:extLst>
          </p:cNvPr>
          <p:cNvPicPr>
            <a:picLocks noChangeAspect="1"/>
          </p:cNvPicPr>
          <p:nvPr/>
        </p:nvPicPr>
        <p:blipFill rotWithShape="1">
          <a:blip r:embed="rId3"/>
          <a:srcRect b="71683"/>
          <a:stretch/>
        </p:blipFill>
        <p:spPr>
          <a:xfrm>
            <a:off x="211014" y="5019892"/>
            <a:ext cx="9839359" cy="514938"/>
          </a:xfrm>
          <a:prstGeom prst="rect">
            <a:avLst/>
          </a:prstGeom>
        </p:spPr>
      </p:pic>
      <p:pic>
        <p:nvPicPr>
          <p:cNvPr id="11" name="Picture 10">
            <a:extLst>
              <a:ext uri="{FF2B5EF4-FFF2-40B4-BE49-F238E27FC236}">
                <a16:creationId xmlns:a16="http://schemas.microsoft.com/office/drawing/2014/main" id="{22508FC4-24C3-8FEC-75BC-9D8052C5CFB0}"/>
              </a:ext>
            </a:extLst>
          </p:cNvPr>
          <p:cNvPicPr>
            <a:picLocks noChangeAspect="1"/>
          </p:cNvPicPr>
          <p:nvPr/>
        </p:nvPicPr>
        <p:blipFill>
          <a:blip r:embed="rId4"/>
          <a:stretch>
            <a:fillRect/>
          </a:stretch>
        </p:blipFill>
        <p:spPr>
          <a:xfrm>
            <a:off x="639673" y="5643654"/>
            <a:ext cx="8335515" cy="843676"/>
          </a:xfrm>
          <a:prstGeom prst="rect">
            <a:avLst/>
          </a:prstGeom>
        </p:spPr>
      </p:pic>
    </p:spTree>
    <p:extLst>
      <p:ext uri="{BB962C8B-B14F-4D97-AF65-F5344CB8AC3E}">
        <p14:creationId xmlns:p14="http://schemas.microsoft.com/office/powerpoint/2010/main" val="247585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2DBB-B449-C28C-44CA-65BBA537C1BC}"/>
              </a:ext>
            </a:extLst>
          </p:cNvPr>
          <p:cNvSpPr>
            <a:spLocks noGrp="1"/>
          </p:cNvSpPr>
          <p:nvPr>
            <p:ph type="title"/>
          </p:nvPr>
        </p:nvSpPr>
        <p:spPr>
          <a:xfrm>
            <a:off x="140677" y="1"/>
            <a:ext cx="11213123" cy="681036"/>
          </a:xfrm>
        </p:spPr>
        <p:txBody>
          <a:bodyPr>
            <a:normAutofit/>
          </a:bodyPr>
          <a:lstStyle/>
          <a:p>
            <a:r>
              <a:rPr lang="en-US" sz="3600" b="1" dirty="0">
                <a:latin typeface="Times New Roman" panose="02020603050405020304" pitchFamily="18" charset="0"/>
                <a:cs typeface="Times New Roman" panose="02020603050405020304" pitchFamily="18" charset="0"/>
              </a:rPr>
              <a:t>Examples:-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2A8D81-B27B-4D2F-580C-7128B4BD818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194991-E650-06A0-1EF9-5D027A47BB21}"/>
              </a:ext>
            </a:extLst>
          </p:cNvPr>
          <p:cNvPicPr>
            <a:picLocks noChangeAspect="1"/>
          </p:cNvPicPr>
          <p:nvPr/>
        </p:nvPicPr>
        <p:blipFill>
          <a:blip r:embed="rId2"/>
          <a:stretch>
            <a:fillRect/>
          </a:stretch>
        </p:blipFill>
        <p:spPr>
          <a:xfrm>
            <a:off x="0" y="691930"/>
            <a:ext cx="6600351" cy="2170285"/>
          </a:xfrm>
          <a:prstGeom prst="rect">
            <a:avLst/>
          </a:prstGeom>
        </p:spPr>
      </p:pic>
      <p:pic>
        <p:nvPicPr>
          <p:cNvPr id="9" name="Picture 8">
            <a:extLst>
              <a:ext uri="{FF2B5EF4-FFF2-40B4-BE49-F238E27FC236}">
                <a16:creationId xmlns:a16="http://schemas.microsoft.com/office/drawing/2014/main" id="{F488DE24-4797-0CEC-97FB-0CE8057AD3F2}"/>
              </a:ext>
            </a:extLst>
          </p:cNvPr>
          <p:cNvPicPr>
            <a:picLocks noChangeAspect="1"/>
          </p:cNvPicPr>
          <p:nvPr/>
        </p:nvPicPr>
        <p:blipFill>
          <a:blip r:embed="rId3"/>
          <a:stretch>
            <a:fillRect/>
          </a:stretch>
        </p:blipFill>
        <p:spPr>
          <a:xfrm>
            <a:off x="0" y="3057106"/>
            <a:ext cx="6385414" cy="3815941"/>
          </a:xfrm>
          <a:prstGeom prst="rect">
            <a:avLst/>
          </a:prstGeom>
        </p:spPr>
      </p:pic>
      <p:pic>
        <p:nvPicPr>
          <p:cNvPr id="10" name="Picture 9">
            <a:extLst>
              <a:ext uri="{FF2B5EF4-FFF2-40B4-BE49-F238E27FC236}">
                <a16:creationId xmlns:a16="http://schemas.microsoft.com/office/drawing/2014/main" id="{3D4CA29F-3927-C441-831E-6ACCB7EE039A}"/>
              </a:ext>
            </a:extLst>
          </p:cNvPr>
          <p:cNvPicPr>
            <a:picLocks noChangeAspect="1"/>
          </p:cNvPicPr>
          <p:nvPr/>
        </p:nvPicPr>
        <p:blipFill>
          <a:blip r:embed="rId4"/>
          <a:stretch>
            <a:fillRect/>
          </a:stretch>
        </p:blipFill>
        <p:spPr>
          <a:xfrm>
            <a:off x="6541477" y="3648074"/>
            <a:ext cx="5650523" cy="3209925"/>
          </a:xfrm>
          <a:prstGeom prst="rect">
            <a:avLst/>
          </a:prstGeom>
        </p:spPr>
      </p:pic>
    </p:spTree>
    <p:extLst>
      <p:ext uri="{BB962C8B-B14F-4D97-AF65-F5344CB8AC3E}">
        <p14:creationId xmlns:p14="http://schemas.microsoft.com/office/powerpoint/2010/main" val="267883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CCEA-7933-797F-108E-6F6B6639E81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EB136F-4D87-4873-F8A4-CB9ED5162E4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E78F7FD-DB28-5F4A-91CE-BA2A02A9F801}"/>
              </a:ext>
            </a:extLst>
          </p:cNvPr>
          <p:cNvPicPr>
            <a:picLocks noChangeAspect="1"/>
          </p:cNvPicPr>
          <p:nvPr/>
        </p:nvPicPr>
        <p:blipFill rotWithShape="1">
          <a:blip r:embed="rId2"/>
          <a:srcRect b="66359"/>
          <a:stretch/>
        </p:blipFill>
        <p:spPr>
          <a:xfrm>
            <a:off x="0" y="1"/>
            <a:ext cx="12192000" cy="2307101"/>
          </a:xfrm>
          <a:prstGeom prst="rect">
            <a:avLst/>
          </a:prstGeom>
        </p:spPr>
      </p:pic>
      <p:pic>
        <p:nvPicPr>
          <p:cNvPr id="6" name="Picture 5">
            <a:extLst>
              <a:ext uri="{FF2B5EF4-FFF2-40B4-BE49-F238E27FC236}">
                <a16:creationId xmlns:a16="http://schemas.microsoft.com/office/drawing/2014/main" id="{69D5E51A-8708-AC17-4F5A-442A8DC24C7A}"/>
              </a:ext>
            </a:extLst>
          </p:cNvPr>
          <p:cNvPicPr>
            <a:picLocks noChangeAspect="1"/>
          </p:cNvPicPr>
          <p:nvPr/>
        </p:nvPicPr>
        <p:blipFill rotWithShape="1">
          <a:blip r:embed="rId2"/>
          <a:srcRect t="36551" r="33634" b="36376"/>
          <a:stretch/>
        </p:blipFill>
        <p:spPr>
          <a:xfrm>
            <a:off x="5306451" y="1401467"/>
            <a:ext cx="6466449" cy="1483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ED2D303-63A6-C2F4-81EC-44C95221DC91}"/>
              </a:ext>
            </a:extLst>
          </p:cNvPr>
          <p:cNvPicPr>
            <a:picLocks noChangeAspect="1"/>
          </p:cNvPicPr>
          <p:nvPr/>
        </p:nvPicPr>
        <p:blipFill rotWithShape="1">
          <a:blip r:embed="rId2"/>
          <a:srcRect l="1" t="67930" r="24144" b="4419"/>
          <a:stretch/>
        </p:blipFill>
        <p:spPr>
          <a:xfrm>
            <a:off x="-587" y="2973505"/>
            <a:ext cx="10204938" cy="1896260"/>
          </a:xfrm>
          <a:prstGeom prst="rect">
            <a:avLst/>
          </a:prstGeom>
        </p:spPr>
      </p:pic>
      <p:pic>
        <p:nvPicPr>
          <p:cNvPr id="9" name="Picture 8">
            <a:extLst>
              <a:ext uri="{FF2B5EF4-FFF2-40B4-BE49-F238E27FC236}">
                <a16:creationId xmlns:a16="http://schemas.microsoft.com/office/drawing/2014/main" id="{9FCE4D94-4609-C9B1-3CC5-DB3242E5C658}"/>
              </a:ext>
            </a:extLst>
          </p:cNvPr>
          <p:cNvPicPr>
            <a:picLocks noChangeAspect="1"/>
          </p:cNvPicPr>
          <p:nvPr/>
        </p:nvPicPr>
        <p:blipFill>
          <a:blip r:embed="rId3"/>
          <a:stretch>
            <a:fillRect/>
          </a:stretch>
        </p:blipFill>
        <p:spPr>
          <a:xfrm>
            <a:off x="0" y="4920756"/>
            <a:ext cx="9386082" cy="1937244"/>
          </a:xfrm>
          <a:prstGeom prst="rect">
            <a:avLst/>
          </a:prstGeom>
        </p:spPr>
      </p:pic>
    </p:spTree>
    <p:extLst>
      <p:ext uri="{BB962C8B-B14F-4D97-AF65-F5344CB8AC3E}">
        <p14:creationId xmlns:p14="http://schemas.microsoft.com/office/powerpoint/2010/main" val="358070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A96F-90A6-E841-D7B4-15FAEB2E187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6AC0FB8-DC31-D7C9-F549-3BEDBD44A3B8}"/>
              </a:ext>
            </a:extLst>
          </p:cNvPr>
          <p:cNvSpPr>
            <a:spLocks noGrp="1"/>
          </p:cNvSpPr>
          <p:nvPr>
            <p:ph idx="1"/>
          </p:nvPr>
        </p:nvSpPr>
        <p:spPr/>
        <p:txBody>
          <a:bodyPr/>
          <a:lstStyle/>
          <a:p>
            <a:pPr marL="0" indent="0">
              <a:buNone/>
            </a:pPr>
            <a:r>
              <a:rPr lang="en-US" dirty="0"/>
              <a:t> </a:t>
            </a:r>
            <a:endParaRPr lang="en-IN" dirty="0"/>
          </a:p>
        </p:txBody>
      </p:sp>
      <p:pic>
        <p:nvPicPr>
          <p:cNvPr id="11" name="Picture 10">
            <a:extLst>
              <a:ext uri="{FF2B5EF4-FFF2-40B4-BE49-F238E27FC236}">
                <a16:creationId xmlns:a16="http://schemas.microsoft.com/office/drawing/2014/main" id="{9E99F291-EA1A-EF81-B2B9-BF7CA6367BEB}"/>
              </a:ext>
            </a:extLst>
          </p:cNvPr>
          <p:cNvPicPr>
            <a:picLocks noChangeAspect="1"/>
          </p:cNvPicPr>
          <p:nvPr/>
        </p:nvPicPr>
        <p:blipFill>
          <a:blip r:embed="rId2"/>
          <a:stretch>
            <a:fillRect/>
          </a:stretch>
        </p:blipFill>
        <p:spPr>
          <a:xfrm>
            <a:off x="0" y="9524"/>
            <a:ext cx="8334281" cy="1681164"/>
          </a:xfrm>
          <a:prstGeom prst="rect">
            <a:avLst/>
          </a:prstGeom>
        </p:spPr>
      </p:pic>
      <p:pic>
        <p:nvPicPr>
          <p:cNvPr id="13" name="Picture 12">
            <a:extLst>
              <a:ext uri="{FF2B5EF4-FFF2-40B4-BE49-F238E27FC236}">
                <a16:creationId xmlns:a16="http://schemas.microsoft.com/office/drawing/2014/main" id="{D376607D-433B-C366-9F3C-183AFCE39C83}"/>
              </a:ext>
            </a:extLst>
          </p:cNvPr>
          <p:cNvPicPr>
            <a:picLocks noChangeAspect="1"/>
          </p:cNvPicPr>
          <p:nvPr/>
        </p:nvPicPr>
        <p:blipFill>
          <a:blip r:embed="rId3"/>
          <a:stretch>
            <a:fillRect/>
          </a:stretch>
        </p:blipFill>
        <p:spPr>
          <a:xfrm>
            <a:off x="-1" y="1986501"/>
            <a:ext cx="8201465" cy="1699057"/>
          </a:xfrm>
          <a:prstGeom prst="rect">
            <a:avLst/>
          </a:prstGeom>
        </p:spPr>
      </p:pic>
      <p:pic>
        <p:nvPicPr>
          <p:cNvPr id="15" name="Picture 14">
            <a:extLst>
              <a:ext uri="{FF2B5EF4-FFF2-40B4-BE49-F238E27FC236}">
                <a16:creationId xmlns:a16="http://schemas.microsoft.com/office/drawing/2014/main" id="{22FE7925-1675-9252-7B00-67195543FF37}"/>
              </a:ext>
            </a:extLst>
          </p:cNvPr>
          <p:cNvPicPr>
            <a:picLocks noChangeAspect="1"/>
          </p:cNvPicPr>
          <p:nvPr/>
        </p:nvPicPr>
        <p:blipFill>
          <a:blip r:embed="rId4"/>
          <a:stretch>
            <a:fillRect/>
          </a:stretch>
        </p:blipFill>
        <p:spPr>
          <a:xfrm>
            <a:off x="-1" y="4270716"/>
            <a:ext cx="9000916" cy="2202059"/>
          </a:xfrm>
          <a:prstGeom prst="rect">
            <a:avLst/>
          </a:prstGeom>
        </p:spPr>
      </p:pic>
    </p:spTree>
    <p:extLst>
      <p:ext uri="{BB962C8B-B14F-4D97-AF65-F5344CB8AC3E}">
        <p14:creationId xmlns:p14="http://schemas.microsoft.com/office/powerpoint/2010/main" val="397446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BF0C-8957-3BF8-358E-0A42D3AC0FD6}"/>
              </a:ext>
            </a:extLst>
          </p:cNvPr>
          <p:cNvSpPr>
            <a:spLocks noGrp="1"/>
          </p:cNvSpPr>
          <p:nvPr>
            <p:ph type="title"/>
          </p:nvPr>
        </p:nvSpPr>
        <p:spPr>
          <a:xfrm>
            <a:off x="838200" y="267286"/>
            <a:ext cx="10515600" cy="935502"/>
          </a:xfrm>
        </p:spPr>
        <p:txBody>
          <a:bodyPr>
            <a:normAutofit/>
          </a:bodyPr>
          <a:lstStyle/>
          <a:p>
            <a:pPr algn="ctr"/>
            <a:r>
              <a:rPr lang="en-IN" b="1" dirty="0">
                <a:latin typeface="Times New Roman" panose="02020603050405020304" pitchFamily="18" charset="0"/>
                <a:cs typeface="Times New Roman" panose="02020603050405020304" pitchFamily="18" charset="0"/>
              </a:rPr>
              <a:t>Probabilistic model</a:t>
            </a:r>
          </a:p>
        </p:txBody>
      </p:sp>
      <p:sp>
        <p:nvSpPr>
          <p:cNvPr id="3" name="Content Placeholder 2">
            <a:extLst>
              <a:ext uri="{FF2B5EF4-FFF2-40B4-BE49-F238E27FC236}">
                <a16:creationId xmlns:a16="http://schemas.microsoft.com/office/drawing/2014/main" id="{BF7C4689-B4E0-F6A5-BD2E-A839E16514BE}"/>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DD583239-78AC-6B1C-CC24-2FE8C170D5E5}"/>
              </a:ext>
            </a:extLst>
          </p:cNvPr>
          <p:cNvSpPr txBox="1"/>
          <p:nvPr/>
        </p:nvSpPr>
        <p:spPr>
          <a:xfrm>
            <a:off x="0" y="1463931"/>
            <a:ext cx="121920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probabilistic model is like a tool that helps us understand and predict things when we're not sure what will happen. </a:t>
            </a:r>
            <a:endParaRPr lang="en-IN" sz="2400" dirty="0"/>
          </a:p>
        </p:txBody>
      </p:sp>
      <p:pic>
        <p:nvPicPr>
          <p:cNvPr id="7" name="Picture 6">
            <a:extLst>
              <a:ext uri="{FF2B5EF4-FFF2-40B4-BE49-F238E27FC236}">
                <a16:creationId xmlns:a16="http://schemas.microsoft.com/office/drawing/2014/main" id="{2B817B61-2D0B-EB93-F33F-57E493529F17}"/>
              </a:ext>
            </a:extLst>
          </p:cNvPr>
          <p:cNvPicPr>
            <a:picLocks noChangeAspect="1"/>
          </p:cNvPicPr>
          <p:nvPr/>
        </p:nvPicPr>
        <p:blipFill>
          <a:blip r:embed="rId2"/>
          <a:stretch>
            <a:fillRect/>
          </a:stretch>
        </p:blipFill>
        <p:spPr>
          <a:xfrm>
            <a:off x="188154" y="2858526"/>
            <a:ext cx="10397091" cy="2796686"/>
          </a:xfrm>
          <a:prstGeom prst="rect">
            <a:avLst/>
          </a:prstGeom>
        </p:spPr>
      </p:pic>
    </p:spTree>
    <p:extLst>
      <p:ext uri="{BB962C8B-B14F-4D97-AF65-F5344CB8AC3E}">
        <p14:creationId xmlns:p14="http://schemas.microsoft.com/office/powerpoint/2010/main" val="2873520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80E3-D271-A4B0-986E-F5BEA3E6804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FBEA467-830D-A1A1-710F-3FB39431564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3F2F444-66F0-C1A0-867D-551F1A03EC30}"/>
              </a:ext>
            </a:extLst>
          </p:cNvPr>
          <p:cNvPicPr>
            <a:picLocks noChangeAspect="1"/>
          </p:cNvPicPr>
          <p:nvPr/>
        </p:nvPicPr>
        <p:blipFill>
          <a:blip r:embed="rId2"/>
          <a:stretch>
            <a:fillRect/>
          </a:stretch>
        </p:blipFill>
        <p:spPr>
          <a:xfrm>
            <a:off x="0" y="0"/>
            <a:ext cx="7267879" cy="3262159"/>
          </a:xfrm>
          <a:prstGeom prst="rect">
            <a:avLst/>
          </a:prstGeom>
        </p:spPr>
      </p:pic>
      <p:pic>
        <p:nvPicPr>
          <p:cNvPr id="7" name="Picture 6">
            <a:extLst>
              <a:ext uri="{FF2B5EF4-FFF2-40B4-BE49-F238E27FC236}">
                <a16:creationId xmlns:a16="http://schemas.microsoft.com/office/drawing/2014/main" id="{2A9E3387-F12D-7343-44F0-E2C23C0604AB}"/>
              </a:ext>
            </a:extLst>
          </p:cNvPr>
          <p:cNvPicPr>
            <a:picLocks noChangeAspect="1"/>
          </p:cNvPicPr>
          <p:nvPr/>
        </p:nvPicPr>
        <p:blipFill>
          <a:blip r:embed="rId3"/>
          <a:stretch>
            <a:fillRect/>
          </a:stretch>
        </p:blipFill>
        <p:spPr>
          <a:xfrm>
            <a:off x="0" y="3429000"/>
            <a:ext cx="7436052" cy="2882900"/>
          </a:xfrm>
          <a:prstGeom prst="rect">
            <a:avLst/>
          </a:prstGeom>
        </p:spPr>
      </p:pic>
      <p:sp>
        <p:nvSpPr>
          <p:cNvPr id="9" name="TextBox 8">
            <a:extLst>
              <a:ext uri="{FF2B5EF4-FFF2-40B4-BE49-F238E27FC236}">
                <a16:creationId xmlns:a16="http://schemas.microsoft.com/office/drawing/2014/main" id="{64912302-8DF4-D3EE-58BB-176789A35B99}"/>
              </a:ext>
            </a:extLst>
          </p:cNvPr>
          <p:cNvSpPr txBox="1"/>
          <p:nvPr/>
        </p:nvSpPr>
        <p:spPr>
          <a:xfrm>
            <a:off x="4316817" y="6117485"/>
            <a:ext cx="7914869"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Refer 3-A Practical of Machine learning for more. In 3-A, I have used </a:t>
            </a:r>
            <a:r>
              <a:rPr lang="en-IN" sz="2000" b="1" dirty="0">
                <a:latin typeface="Times New Roman" panose="02020603050405020304" pitchFamily="18" charset="0"/>
                <a:cs typeface="Times New Roman" panose="02020603050405020304" pitchFamily="18" charset="0"/>
              </a:rPr>
              <a:t>Gaussian Naive Bayes.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49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51DD-F1BE-C595-BD2C-0C78C5DB77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6D119C7-4E9A-F49B-17A0-DFD071C266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C4000D1-FA46-ADFF-92E3-71B38EA3FDD0}"/>
              </a:ext>
            </a:extLst>
          </p:cNvPr>
          <p:cNvPicPr>
            <a:picLocks noChangeAspect="1"/>
          </p:cNvPicPr>
          <p:nvPr/>
        </p:nvPicPr>
        <p:blipFill>
          <a:blip r:embed="rId2"/>
          <a:stretch>
            <a:fillRect/>
          </a:stretch>
        </p:blipFill>
        <p:spPr>
          <a:xfrm>
            <a:off x="0" y="0"/>
            <a:ext cx="10473576" cy="1325562"/>
          </a:xfrm>
          <a:prstGeom prst="rect">
            <a:avLst/>
          </a:prstGeom>
        </p:spPr>
      </p:pic>
      <p:pic>
        <p:nvPicPr>
          <p:cNvPr id="7" name="Picture 6">
            <a:extLst>
              <a:ext uri="{FF2B5EF4-FFF2-40B4-BE49-F238E27FC236}">
                <a16:creationId xmlns:a16="http://schemas.microsoft.com/office/drawing/2014/main" id="{78C988DE-B101-F819-F0D7-4108B6E44B8C}"/>
              </a:ext>
            </a:extLst>
          </p:cNvPr>
          <p:cNvPicPr>
            <a:picLocks noChangeAspect="1"/>
          </p:cNvPicPr>
          <p:nvPr/>
        </p:nvPicPr>
        <p:blipFill>
          <a:blip r:embed="rId3"/>
          <a:stretch>
            <a:fillRect/>
          </a:stretch>
        </p:blipFill>
        <p:spPr>
          <a:xfrm>
            <a:off x="21723" y="1460499"/>
            <a:ext cx="4259031" cy="4074525"/>
          </a:xfrm>
          <a:prstGeom prst="rect">
            <a:avLst/>
          </a:prstGeom>
        </p:spPr>
      </p:pic>
      <p:pic>
        <p:nvPicPr>
          <p:cNvPr id="9" name="Picture 8">
            <a:extLst>
              <a:ext uri="{FF2B5EF4-FFF2-40B4-BE49-F238E27FC236}">
                <a16:creationId xmlns:a16="http://schemas.microsoft.com/office/drawing/2014/main" id="{F21D34FC-3430-9B55-4480-87C018761E0E}"/>
              </a:ext>
            </a:extLst>
          </p:cNvPr>
          <p:cNvPicPr>
            <a:picLocks noChangeAspect="1"/>
          </p:cNvPicPr>
          <p:nvPr/>
        </p:nvPicPr>
        <p:blipFill>
          <a:blip r:embed="rId4"/>
          <a:stretch>
            <a:fillRect/>
          </a:stretch>
        </p:blipFill>
        <p:spPr>
          <a:xfrm>
            <a:off x="4595812" y="1985826"/>
            <a:ext cx="4163646" cy="3515968"/>
          </a:xfrm>
          <a:prstGeom prst="rect">
            <a:avLst/>
          </a:prstGeom>
        </p:spPr>
      </p:pic>
      <p:pic>
        <p:nvPicPr>
          <p:cNvPr id="11" name="Picture 10">
            <a:extLst>
              <a:ext uri="{FF2B5EF4-FFF2-40B4-BE49-F238E27FC236}">
                <a16:creationId xmlns:a16="http://schemas.microsoft.com/office/drawing/2014/main" id="{FC226857-FB99-5E93-8353-F1EFBF856610}"/>
              </a:ext>
            </a:extLst>
          </p:cNvPr>
          <p:cNvPicPr>
            <a:picLocks noChangeAspect="1"/>
          </p:cNvPicPr>
          <p:nvPr/>
        </p:nvPicPr>
        <p:blipFill>
          <a:blip r:embed="rId5"/>
          <a:stretch>
            <a:fillRect/>
          </a:stretch>
        </p:blipFill>
        <p:spPr>
          <a:xfrm>
            <a:off x="208084" y="5894316"/>
            <a:ext cx="9667435" cy="963684"/>
          </a:xfrm>
          <a:prstGeom prst="rect">
            <a:avLst/>
          </a:prstGeom>
        </p:spPr>
      </p:pic>
    </p:spTree>
    <p:extLst>
      <p:ext uri="{BB962C8B-B14F-4D97-AF65-F5344CB8AC3E}">
        <p14:creationId xmlns:p14="http://schemas.microsoft.com/office/powerpoint/2010/main" val="64879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11AE-0CF5-A53B-424F-0513E49DE5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C3B1E9A-D543-63C5-71C7-78029D222D7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903BE8-FC04-222D-6B6C-8F4B1AA9C534}"/>
              </a:ext>
            </a:extLst>
          </p:cNvPr>
          <p:cNvPicPr>
            <a:picLocks noChangeAspect="1"/>
          </p:cNvPicPr>
          <p:nvPr/>
        </p:nvPicPr>
        <p:blipFill>
          <a:blip r:embed="rId2"/>
          <a:stretch>
            <a:fillRect/>
          </a:stretch>
        </p:blipFill>
        <p:spPr>
          <a:xfrm>
            <a:off x="173500" y="122775"/>
            <a:ext cx="6930685" cy="6735224"/>
          </a:xfrm>
          <a:prstGeom prst="rect">
            <a:avLst/>
          </a:prstGeom>
        </p:spPr>
      </p:pic>
      <p:pic>
        <p:nvPicPr>
          <p:cNvPr id="7" name="Picture 6">
            <a:extLst>
              <a:ext uri="{FF2B5EF4-FFF2-40B4-BE49-F238E27FC236}">
                <a16:creationId xmlns:a16="http://schemas.microsoft.com/office/drawing/2014/main" id="{6B2B7A9B-8753-6E23-B7DD-CA43B69C8FF9}"/>
              </a:ext>
            </a:extLst>
          </p:cNvPr>
          <p:cNvPicPr>
            <a:picLocks noChangeAspect="1"/>
          </p:cNvPicPr>
          <p:nvPr/>
        </p:nvPicPr>
        <p:blipFill>
          <a:blip r:embed="rId3"/>
          <a:stretch>
            <a:fillRect/>
          </a:stretch>
        </p:blipFill>
        <p:spPr>
          <a:xfrm>
            <a:off x="5771586" y="122775"/>
            <a:ext cx="3994597" cy="484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345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AC6D-F376-C888-214B-E8109A4C39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4F0DEF8-5DF1-3A32-7670-30093E5178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87348E0-EFA7-C2B8-AA7A-1B998D3C41CF}"/>
              </a:ext>
            </a:extLst>
          </p:cNvPr>
          <p:cNvPicPr>
            <a:picLocks noChangeAspect="1"/>
          </p:cNvPicPr>
          <p:nvPr/>
        </p:nvPicPr>
        <p:blipFill>
          <a:blip r:embed="rId2"/>
          <a:stretch>
            <a:fillRect/>
          </a:stretch>
        </p:blipFill>
        <p:spPr>
          <a:xfrm>
            <a:off x="0" y="-1"/>
            <a:ext cx="9434094" cy="2436987"/>
          </a:xfrm>
          <a:prstGeom prst="rect">
            <a:avLst/>
          </a:prstGeom>
        </p:spPr>
      </p:pic>
      <p:pic>
        <p:nvPicPr>
          <p:cNvPr id="7" name="Picture 6">
            <a:extLst>
              <a:ext uri="{FF2B5EF4-FFF2-40B4-BE49-F238E27FC236}">
                <a16:creationId xmlns:a16="http://schemas.microsoft.com/office/drawing/2014/main" id="{DD019A2D-F294-1A67-A055-1096F09AE3C6}"/>
              </a:ext>
            </a:extLst>
          </p:cNvPr>
          <p:cNvPicPr>
            <a:picLocks noChangeAspect="1"/>
          </p:cNvPicPr>
          <p:nvPr/>
        </p:nvPicPr>
        <p:blipFill>
          <a:blip r:embed="rId3"/>
          <a:stretch>
            <a:fillRect/>
          </a:stretch>
        </p:blipFill>
        <p:spPr>
          <a:xfrm>
            <a:off x="0" y="2752898"/>
            <a:ext cx="12192000" cy="2051952"/>
          </a:xfrm>
          <a:prstGeom prst="rect">
            <a:avLst/>
          </a:prstGeom>
        </p:spPr>
      </p:pic>
      <p:pic>
        <p:nvPicPr>
          <p:cNvPr id="9" name="Picture 8">
            <a:extLst>
              <a:ext uri="{FF2B5EF4-FFF2-40B4-BE49-F238E27FC236}">
                <a16:creationId xmlns:a16="http://schemas.microsoft.com/office/drawing/2014/main" id="{236566FC-14FB-3C46-5CD3-51F1C6B827D0}"/>
              </a:ext>
            </a:extLst>
          </p:cNvPr>
          <p:cNvPicPr>
            <a:picLocks noChangeAspect="1"/>
          </p:cNvPicPr>
          <p:nvPr/>
        </p:nvPicPr>
        <p:blipFill>
          <a:blip r:embed="rId4"/>
          <a:stretch>
            <a:fillRect/>
          </a:stretch>
        </p:blipFill>
        <p:spPr>
          <a:xfrm>
            <a:off x="0" y="5120762"/>
            <a:ext cx="12192000" cy="1372113"/>
          </a:xfrm>
          <a:prstGeom prst="rect">
            <a:avLst/>
          </a:prstGeom>
        </p:spPr>
      </p:pic>
    </p:spTree>
    <p:extLst>
      <p:ext uri="{BB962C8B-B14F-4D97-AF65-F5344CB8AC3E}">
        <p14:creationId xmlns:p14="http://schemas.microsoft.com/office/powerpoint/2010/main" val="303973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D881-F89F-8F7C-E07B-6CB86BBEFA9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6EF7298-FD05-BDF1-4754-0A31458F5B7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6C0DEC2-F485-6693-810D-7CFE3C166C31}"/>
              </a:ext>
            </a:extLst>
          </p:cNvPr>
          <p:cNvPicPr>
            <a:picLocks noChangeAspect="1"/>
          </p:cNvPicPr>
          <p:nvPr/>
        </p:nvPicPr>
        <p:blipFill>
          <a:blip r:embed="rId2"/>
          <a:stretch>
            <a:fillRect/>
          </a:stretch>
        </p:blipFill>
        <p:spPr>
          <a:xfrm>
            <a:off x="89342" y="1358808"/>
            <a:ext cx="12102658" cy="4140383"/>
          </a:xfrm>
          <a:prstGeom prst="rect">
            <a:avLst/>
          </a:prstGeom>
        </p:spPr>
      </p:pic>
    </p:spTree>
    <p:extLst>
      <p:ext uri="{BB962C8B-B14F-4D97-AF65-F5344CB8AC3E}">
        <p14:creationId xmlns:p14="http://schemas.microsoft.com/office/powerpoint/2010/main" val="3851278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5FBD-5D77-C37C-7231-5CF0647D976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FD75190-B8A7-7DA3-024E-ECB2045C12B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68712E5-A392-7BA9-1BE9-6E844AD7DE25}"/>
              </a:ext>
            </a:extLst>
          </p:cNvPr>
          <p:cNvPicPr>
            <a:picLocks noChangeAspect="1"/>
          </p:cNvPicPr>
          <p:nvPr/>
        </p:nvPicPr>
        <p:blipFill rotWithShape="1">
          <a:blip r:embed="rId2"/>
          <a:srcRect b="49275"/>
          <a:stretch/>
        </p:blipFill>
        <p:spPr>
          <a:xfrm>
            <a:off x="0" y="-7043"/>
            <a:ext cx="10213145" cy="609399"/>
          </a:xfrm>
          <a:prstGeom prst="rect">
            <a:avLst/>
          </a:prstGeom>
        </p:spPr>
      </p:pic>
      <p:pic>
        <p:nvPicPr>
          <p:cNvPr id="13" name="Picture 12">
            <a:extLst>
              <a:ext uri="{FF2B5EF4-FFF2-40B4-BE49-F238E27FC236}">
                <a16:creationId xmlns:a16="http://schemas.microsoft.com/office/drawing/2014/main" id="{50B945A3-FD4A-FC06-E4BA-14C28953B6D3}"/>
              </a:ext>
            </a:extLst>
          </p:cNvPr>
          <p:cNvPicPr>
            <a:picLocks noChangeAspect="1"/>
          </p:cNvPicPr>
          <p:nvPr/>
        </p:nvPicPr>
        <p:blipFill rotWithShape="1">
          <a:blip r:embed="rId3"/>
          <a:srcRect r="567" b="2024"/>
          <a:stretch/>
        </p:blipFill>
        <p:spPr>
          <a:xfrm>
            <a:off x="0" y="548641"/>
            <a:ext cx="12192000" cy="6309360"/>
          </a:xfrm>
          <a:prstGeom prst="rect">
            <a:avLst/>
          </a:prstGeom>
        </p:spPr>
      </p:pic>
    </p:spTree>
    <p:extLst>
      <p:ext uri="{BB962C8B-B14F-4D97-AF65-F5344CB8AC3E}">
        <p14:creationId xmlns:p14="http://schemas.microsoft.com/office/powerpoint/2010/main" val="2966681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7D37-A54B-4051-09CD-D552076146F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C99B2B2-E202-FFAA-BE00-2E3E4834A0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0619DE7-38F4-6B15-3331-005AE0F26326}"/>
              </a:ext>
            </a:extLst>
          </p:cNvPr>
          <p:cNvPicPr>
            <a:picLocks noChangeAspect="1"/>
          </p:cNvPicPr>
          <p:nvPr/>
        </p:nvPicPr>
        <p:blipFill>
          <a:blip r:embed="rId2"/>
          <a:stretch>
            <a:fillRect/>
          </a:stretch>
        </p:blipFill>
        <p:spPr>
          <a:xfrm>
            <a:off x="0" y="-3517"/>
            <a:ext cx="12192000" cy="6865034"/>
          </a:xfrm>
          <a:prstGeom prst="rect">
            <a:avLst/>
          </a:prstGeom>
        </p:spPr>
      </p:pic>
    </p:spTree>
    <p:extLst>
      <p:ext uri="{BB962C8B-B14F-4D97-AF65-F5344CB8AC3E}">
        <p14:creationId xmlns:p14="http://schemas.microsoft.com/office/powerpoint/2010/main" val="244379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1F279-5F0E-C3B2-40B5-B78FB1B320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FCEF9C8-5127-2CC3-2F7C-557CFD19433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48449ED-3759-9165-A1E0-90E41D0CCF1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04553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3BAB-0E2A-2611-996B-C2ABFDE5D859}"/>
              </a:ext>
            </a:extLst>
          </p:cNvPr>
          <p:cNvSpPr>
            <a:spLocks noGrp="1"/>
          </p:cNvSpPr>
          <p:nvPr>
            <p:ph type="title"/>
          </p:nvPr>
        </p:nvSpPr>
        <p:spPr>
          <a:xfrm>
            <a:off x="0" y="225083"/>
            <a:ext cx="12192000" cy="1178509"/>
          </a:xfrm>
        </p:spPr>
        <p:txBody>
          <a:bodyPr>
            <a:noAutofit/>
          </a:bodyPr>
          <a:lstStyle/>
          <a:p>
            <a:pPr algn="ctr"/>
            <a:r>
              <a:rPr lang="en-US" b="1" dirty="0">
                <a:latin typeface="Times New Roman" panose="02020603050405020304" pitchFamily="18" charset="0"/>
                <a:cs typeface="Times New Roman" panose="02020603050405020304" pitchFamily="18" charset="0"/>
              </a:rPr>
              <a:t>Discriminative learning with maximum likelihood.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3611C5-5A79-8E19-2D1A-0159F1240EB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9A4A43B-B9A5-BFCB-783E-1503463D022E}"/>
              </a:ext>
            </a:extLst>
          </p:cNvPr>
          <p:cNvPicPr>
            <a:picLocks noChangeAspect="1"/>
          </p:cNvPicPr>
          <p:nvPr/>
        </p:nvPicPr>
        <p:blipFill rotWithShape="1">
          <a:blip r:embed="rId2"/>
          <a:srcRect b="53758"/>
          <a:stretch/>
        </p:blipFill>
        <p:spPr>
          <a:xfrm>
            <a:off x="377483" y="1667022"/>
            <a:ext cx="9638714" cy="1842867"/>
          </a:xfrm>
          <a:prstGeom prst="rect">
            <a:avLst/>
          </a:prstGeom>
        </p:spPr>
      </p:pic>
      <p:pic>
        <p:nvPicPr>
          <p:cNvPr id="9" name="Picture 8">
            <a:extLst>
              <a:ext uri="{FF2B5EF4-FFF2-40B4-BE49-F238E27FC236}">
                <a16:creationId xmlns:a16="http://schemas.microsoft.com/office/drawing/2014/main" id="{FEF5688F-7053-0B97-D86C-4DAEFDFE987A}"/>
              </a:ext>
            </a:extLst>
          </p:cNvPr>
          <p:cNvPicPr>
            <a:picLocks noChangeAspect="1"/>
          </p:cNvPicPr>
          <p:nvPr/>
        </p:nvPicPr>
        <p:blipFill>
          <a:blip r:embed="rId3"/>
          <a:stretch>
            <a:fillRect/>
          </a:stretch>
        </p:blipFill>
        <p:spPr>
          <a:xfrm>
            <a:off x="971842" y="3610711"/>
            <a:ext cx="10381958" cy="390583"/>
          </a:xfrm>
          <a:prstGeom prst="rect">
            <a:avLst/>
          </a:prstGeom>
        </p:spPr>
      </p:pic>
      <p:pic>
        <p:nvPicPr>
          <p:cNvPr id="10" name="Picture 9">
            <a:extLst>
              <a:ext uri="{FF2B5EF4-FFF2-40B4-BE49-F238E27FC236}">
                <a16:creationId xmlns:a16="http://schemas.microsoft.com/office/drawing/2014/main" id="{4A455060-B25E-E6EB-9CBD-C5C38C467525}"/>
              </a:ext>
            </a:extLst>
          </p:cNvPr>
          <p:cNvPicPr>
            <a:picLocks noChangeAspect="1"/>
          </p:cNvPicPr>
          <p:nvPr/>
        </p:nvPicPr>
        <p:blipFill rotWithShape="1">
          <a:blip r:embed="rId2"/>
          <a:srcRect t="50222"/>
          <a:stretch/>
        </p:blipFill>
        <p:spPr>
          <a:xfrm>
            <a:off x="377483" y="4500980"/>
            <a:ext cx="9906000" cy="2238081"/>
          </a:xfrm>
          <a:prstGeom prst="rect">
            <a:avLst/>
          </a:prstGeom>
        </p:spPr>
      </p:pic>
    </p:spTree>
    <p:extLst>
      <p:ext uri="{BB962C8B-B14F-4D97-AF65-F5344CB8AC3E}">
        <p14:creationId xmlns:p14="http://schemas.microsoft.com/office/powerpoint/2010/main" val="3178787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6D06-FC2A-AC41-6591-82BA6087CF8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18BCFC-C9F8-FE21-E304-962B502600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AA554B0-80EB-9FB2-DD9F-6D0E541A272D}"/>
              </a:ext>
            </a:extLst>
          </p:cNvPr>
          <p:cNvPicPr>
            <a:picLocks noChangeAspect="1"/>
          </p:cNvPicPr>
          <p:nvPr/>
        </p:nvPicPr>
        <p:blipFill>
          <a:blip r:embed="rId2"/>
          <a:stretch>
            <a:fillRect/>
          </a:stretch>
        </p:blipFill>
        <p:spPr>
          <a:xfrm>
            <a:off x="0" y="0"/>
            <a:ext cx="8117058" cy="3799986"/>
          </a:xfrm>
          <a:prstGeom prst="rect">
            <a:avLst/>
          </a:prstGeom>
        </p:spPr>
      </p:pic>
      <p:pic>
        <p:nvPicPr>
          <p:cNvPr id="7" name="Picture 6">
            <a:extLst>
              <a:ext uri="{FF2B5EF4-FFF2-40B4-BE49-F238E27FC236}">
                <a16:creationId xmlns:a16="http://schemas.microsoft.com/office/drawing/2014/main" id="{B5C3DFC3-45C0-2897-A7EF-8D523B93CC54}"/>
              </a:ext>
            </a:extLst>
          </p:cNvPr>
          <p:cNvPicPr>
            <a:picLocks noChangeAspect="1"/>
          </p:cNvPicPr>
          <p:nvPr/>
        </p:nvPicPr>
        <p:blipFill>
          <a:blip r:embed="rId3"/>
          <a:stretch>
            <a:fillRect/>
          </a:stretch>
        </p:blipFill>
        <p:spPr>
          <a:xfrm>
            <a:off x="0" y="4001294"/>
            <a:ext cx="7652825" cy="2791448"/>
          </a:xfrm>
          <a:prstGeom prst="rect">
            <a:avLst/>
          </a:prstGeom>
        </p:spPr>
      </p:pic>
    </p:spTree>
    <p:extLst>
      <p:ext uri="{BB962C8B-B14F-4D97-AF65-F5344CB8AC3E}">
        <p14:creationId xmlns:p14="http://schemas.microsoft.com/office/powerpoint/2010/main" val="86264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524A-294A-6F51-9227-151614F2113A}"/>
              </a:ext>
            </a:extLst>
          </p:cNvPr>
          <p:cNvSpPr>
            <a:spLocks noGrp="1"/>
          </p:cNvSpPr>
          <p:nvPr>
            <p:ph type="title"/>
          </p:nvPr>
        </p:nvSpPr>
        <p:spPr>
          <a:xfrm>
            <a:off x="838200" y="1"/>
            <a:ext cx="10515600" cy="1266091"/>
          </a:xfrm>
        </p:spPr>
        <p:txBody>
          <a:bodyPr>
            <a:normAutofit/>
          </a:bodyPr>
          <a:lstStyle/>
          <a:p>
            <a:pPr algn="ctr"/>
            <a:r>
              <a:rPr lang="en-US" sz="3600" b="1" dirty="0">
                <a:latin typeface="Times New Roman" panose="02020603050405020304" pitchFamily="18" charset="0"/>
                <a:cs typeface="Times New Roman" panose="02020603050405020304" pitchFamily="18" charset="0"/>
              </a:rPr>
              <a:t>Normal Distribution and its Geometric Interpretations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32C7D0-308C-37A3-6735-CC909BC7A84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EBF1B743-2C4C-D808-0F1C-024F7DA4D505}"/>
              </a:ext>
            </a:extLst>
          </p:cNvPr>
          <p:cNvSpPr txBox="1"/>
          <p:nvPr/>
        </p:nvSpPr>
        <p:spPr>
          <a:xfrm>
            <a:off x="263768" y="1363960"/>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What is Normal Distribution?</a:t>
            </a:r>
          </a:p>
        </p:txBody>
      </p:sp>
      <p:sp>
        <p:nvSpPr>
          <p:cNvPr id="8" name="TextBox 7">
            <a:extLst>
              <a:ext uri="{FF2B5EF4-FFF2-40B4-BE49-F238E27FC236}">
                <a16:creationId xmlns:a16="http://schemas.microsoft.com/office/drawing/2014/main" id="{57B8B2D6-E4CA-2493-B4FD-1FE3F51DB286}"/>
              </a:ext>
            </a:extLst>
          </p:cNvPr>
          <p:cNvSpPr txBox="1"/>
          <p:nvPr/>
        </p:nvSpPr>
        <p:spPr>
          <a:xfrm>
            <a:off x="263768" y="1877326"/>
            <a:ext cx="11591778"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Imagine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bell-shaped curve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Most of the data points are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around the middle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highest point), and fewer data points are far from the middle (the curve gets lower on both sides).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middle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curve is called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(average). </a:t>
            </a:r>
          </a:p>
        </p:txBody>
      </p:sp>
      <p:pic>
        <p:nvPicPr>
          <p:cNvPr id="10" name="Picture 9">
            <a:extLst>
              <a:ext uri="{FF2B5EF4-FFF2-40B4-BE49-F238E27FC236}">
                <a16:creationId xmlns:a16="http://schemas.microsoft.com/office/drawing/2014/main" id="{0DE8AD76-EF9E-3FAF-D1DF-C6156F2CB919}"/>
              </a:ext>
            </a:extLst>
          </p:cNvPr>
          <p:cNvPicPr>
            <a:picLocks noChangeAspect="1"/>
          </p:cNvPicPr>
          <p:nvPr/>
        </p:nvPicPr>
        <p:blipFill>
          <a:blip r:embed="rId2"/>
          <a:stretch>
            <a:fillRect/>
          </a:stretch>
        </p:blipFill>
        <p:spPr>
          <a:xfrm>
            <a:off x="2048607" y="3599319"/>
            <a:ext cx="7391400" cy="2971800"/>
          </a:xfrm>
          <a:prstGeom prst="rect">
            <a:avLst/>
          </a:prstGeom>
        </p:spPr>
      </p:pic>
    </p:spTree>
    <p:extLst>
      <p:ext uri="{BB962C8B-B14F-4D97-AF65-F5344CB8AC3E}">
        <p14:creationId xmlns:p14="http://schemas.microsoft.com/office/powerpoint/2010/main" val="398531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6C93-4D8F-02DF-0A40-7C559B5A51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FED06A-11D0-99D1-11F9-F5A25073BE6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6953505-9693-63BC-0547-E93A5CA93902}"/>
              </a:ext>
            </a:extLst>
          </p:cNvPr>
          <p:cNvPicPr>
            <a:picLocks noChangeAspect="1"/>
          </p:cNvPicPr>
          <p:nvPr/>
        </p:nvPicPr>
        <p:blipFill>
          <a:blip r:embed="rId2"/>
          <a:stretch>
            <a:fillRect/>
          </a:stretch>
        </p:blipFill>
        <p:spPr>
          <a:xfrm>
            <a:off x="0" y="198183"/>
            <a:ext cx="9228406" cy="3254884"/>
          </a:xfrm>
          <a:prstGeom prst="rect">
            <a:avLst/>
          </a:prstGeom>
        </p:spPr>
      </p:pic>
      <p:pic>
        <p:nvPicPr>
          <p:cNvPr id="7" name="Picture 6">
            <a:extLst>
              <a:ext uri="{FF2B5EF4-FFF2-40B4-BE49-F238E27FC236}">
                <a16:creationId xmlns:a16="http://schemas.microsoft.com/office/drawing/2014/main" id="{14D52FE0-C77A-42E2-3945-B5FB790CD857}"/>
              </a:ext>
            </a:extLst>
          </p:cNvPr>
          <p:cNvPicPr>
            <a:picLocks noChangeAspect="1"/>
          </p:cNvPicPr>
          <p:nvPr/>
        </p:nvPicPr>
        <p:blipFill>
          <a:blip r:embed="rId3"/>
          <a:stretch>
            <a:fillRect/>
          </a:stretch>
        </p:blipFill>
        <p:spPr>
          <a:xfrm>
            <a:off x="0" y="4124837"/>
            <a:ext cx="8708963" cy="2187063"/>
          </a:xfrm>
          <a:prstGeom prst="rect">
            <a:avLst/>
          </a:prstGeom>
        </p:spPr>
      </p:pic>
    </p:spTree>
    <p:extLst>
      <p:ext uri="{BB962C8B-B14F-4D97-AF65-F5344CB8AC3E}">
        <p14:creationId xmlns:p14="http://schemas.microsoft.com/office/powerpoint/2010/main" val="2609196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CEAA-D2FF-7BCE-FD0E-A6D46BD67C3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07543BF-04C9-5FD8-F7A4-77FF8EF9C4F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566E7A-02E5-BB20-53BB-45D1A053711C}"/>
              </a:ext>
            </a:extLst>
          </p:cNvPr>
          <p:cNvPicPr>
            <a:picLocks noChangeAspect="1"/>
          </p:cNvPicPr>
          <p:nvPr/>
        </p:nvPicPr>
        <p:blipFill>
          <a:blip r:embed="rId2"/>
          <a:stretch>
            <a:fillRect/>
          </a:stretch>
        </p:blipFill>
        <p:spPr>
          <a:xfrm>
            <a:off x="0" y="0"/>
            <a:ext cx="5247249" cy="2101683"/>
          </a:xfrm>
          <a:prstGeom prst="rect">
            <a:avLst/>
          </a:prstGeom>
        </p:spPr>
      </p:pic>
      <p:pic>
        <p:nvPicPr>
          <p:cNvPr id="11" name="Picture 10">
            <a:extLst>
              <a:ext uri="{FF2B5EF4-FFF2-40B4-BE49-F238E27FC236}">
                <a16:creationId xmlns:a16="http://schemas.microsoft.com/office/drawing/2014/main" id="{9B7A471D-180F-8CE7-2C11-4225B31EA109}"/>
              </a:ext>
            </a:extLst>
          </p:cNvPr>
          <p:cNvPicPr>
            <a:picLocks noChangeAspect="1"/>
          </p:cNvPicPr>
          <p:nvPr/>
        </p:nvPicPr>
        <p:blipFill>
          <a:blip r:embed="rId3"/>
          <a:stretch>
            <a:fillRect/>
          </a:stretch>
        </p:blipFill>
        <p:spPr>
          <a:xfrm>
            <a:off x="5247249" y="0"/>
            <a:ext cx="6944751" cy="6858000"/>
          </a:xfrm>
          <a:prstGeom prst="rect">
            <a:avLst/>
          </a:prstGeom>
        </p:spPr>
      </p:pic>
    </p:spTree>
    <p:extLst>
      <p:ext uri="{BB962C8B-B14F-4D97-AF65-F5344CB8AC3E}">
        <p14:creationId xmlns:p14="http://schemas.microsoft.com/office/powerpoint/2010/main" val="2192992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8E7F-3603-3558-DDC0-B1FFA9CB281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30D470E-BE6B-0368-D3D5-DC0204F3452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EAAA32-C60D-2718-F074-D4C664F9D0CA}"/>
              </a:ext>
            </a:extLst>
          </p:cNvPr>
          <p:cNvPicPr>
            <a:picLocks noChangeAspect="1"/>
          </p:cNvPicPr>
          <p:nvPr/>
        </p:nvPicPr>
        <p:blipFill>
          <a:blip r:embed="rId2"/>
          <a:stretch>
            <a:fillRect/>
          </a:stretch>
        </p:blipFill>
        <p:spPr>
          <a:xfrm>
            <a:off x="0" y="0"/>
            <a:ext cx="7074081" cy="4459458"/>
          </a:xfrm>
          <a:prstGeom prst="rect">
            <a:avLst/>
          </a:prstGeom>
        </p:spPr>
      </p:pic>
      <p:pic>
        <p:nvPicPr>
          <p:cNvPr id="7" name="Picture 6">
            <a:extLst>
              <a:ext uri="{FF2B5EF4-FFF2-40B4-BE49-F238E27FC236}">
                <a16:creationId xmlns:a16="http://schemas.microsoft.com/office/drawing/2014/main" id="{ABD8587F-5198-3ED5-F5E2-1B8BB0B4BF3A}"/>
              </a:ext>
            </a:extLst>
          </p:cNvPr>
          <p:cNvPicPr>
            <a:picLocks noChangeAspect="1"/>
          </p:cNvPicPr>
          <p:nvPr/>
        </p:nvPicPr>
        <p:blipFill>
          <a:blip r:embed="rId3"/>
          <a:stretch>
            <a:fillRect/>
          </a:stretch>
        </p:blipFill>
        <p:spPr>
          <a:xfrm>
            <a:off x="5958879" y="3262058"/>
            <a:ext cx="6159852" cy="2591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27312D8-C106-53C6-9657-95E8BCDEECAE}"/>
              </a:ext>
            </a:extLst>
          </p:cNvPr>
          <p:cNvSpPr txBox="1"/>
          <p:nvPr/>
        </p:nvSpPr>
        <p:spPr>
          <a:xfrm>
            <a:off x="129540" y="6169709"/>
            <a:ext cx="1219434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 improve the model, you should adjust the parameters through optimization techniques (like gradient ascent) to maximize the log-likelihood. This process aims to bring the log-likelihood closer to zero or higher, improving the model's predictions.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6947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3CC-DB2D-3FAE-95DC-BD228E64036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7407545-6346-971C-7E53-1E51E47A13A3}"/>
              </a:ext>
            </a:extLst>
          </p:cNvPr>
          <p:cNvPicPr>
            <a:picLocks noGrp="1" noChangeAspect="1"/>
          </p:cNvPicPr>
          <p:nvPr>
            <p:ph idx="1"/>
          </p:nvPr>
        </p:nvPicPr>
        <p:blipFill>
          <a:blip r:embed="rId2"/>
          <a:stretch>
            <a:fillRect/>
          </a:stretch>
        </p:blipFill>
        <p:spPr>
          <a:xfrm>
            <a:off x="0" y="0"/>
            <a:ext cx="12190734" cy="4937760"/>
          </a:xfrm>
        </p:spPr>
      </p:pic>
      <p:sp>
        <p:nvSpPr>
          <p:cNvPr id="7" name="TextBox 6">
            <a:extLst>
              <a:ext uri="{FF2B5EF4-FFF2-40B4-BE49-F238E27FC236}">
                <a16:creationId xmlns:a16="http://schemas.microsoft.com/office/drawing/2014/main" id="{4B0ABA66-5BA4-D1B4-EAF2-967DB13675E9}"/>
              </a:ext>
            </a:extLst>
          </p:cNvPr>
          <p:cNvSpPr txBox="1"/>
          <p:nvPr/>
        </p:nvSpPr>
        <p:spPr>
          <a:xfrm>
            <a:off x="1266" y="5127196"/>
            <a:ext cx="12190734" cy="156966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Note:- Discriminative learning with maximum likelihood is a broader concept applicable to many models beyond logistic regression. It encompasses any approach that learns to distinguish between classes by modeling the conditional probabilities, using maximum likelihood to estimate the parameters of those models.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552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E574-23D8-2A9F-5C99-11CC653FE9AA}"/>
              </a:ext>
            </a:extLst>
          </p:cNvPr>
          <p:cNvSpPr>
            <a:spLocks noGrp="1"/>
          </p:cNvSpPr>
          <p:nvPr>
            <p:ph type="title"/>
          </p:nvPr>
        </p:nvSpPr>
        <p:spPr>
          <a:xfrm>
            <a:off x="838200" y="1"/>
            <a:ext cx="10515600" cy="68103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Probabilistic model with hidden variables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92637C-E35B-A31E-AA8B-B0397FDB0DE5}"/>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B6BC3B99-7559-6CE7-D388-E51FD0111B87}"/>
              </a:ext>
            </a:extLst>
          </p:cNvPr>
          <p:cNvSpPr txBox="1"/>
          <p:nvPr/>
        </p:nvSpPr>
        <p:spPr>
          <a:xfrm>
            <a:off x="0" y="726701"/>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Probabilistic Model with Hidden Variables</a:t>
            </a:r>
            <a:r>
              <a:rPr lang="en-US" sz="2000" dirty="0">
                <a:latin typeface="Times New Roman" panose="02020603050405020304" pitchFamily="18" charset="0"/>
                <a:cs typeface="Times New Roman" panose="02020603050405020304" pitchFamily="18" charset="0"/>
              </a:rPr>
              <a:t> is a model used to understand data where some information is missing or hidden. It tries to guess the hidden information by looking at the data we can see and using probabilities.</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F1005A4-8EDF-6337-012A-01DBE534661F}"/>
              </a:ext>
            </a:extLst>
          </p:cNvPr>
          <p:cNvSpPr txBox="1"/>
          <p:nvPr/>
        </p:nvSpPr>
        <p:spPr>
          <a:xfrm>
            <a:off x="0" y="1480251"/>
            <a:ext cx="11985674"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Key Idea:</a:t>
            </a:r>
            <a:endParaRPr lang="en-US" sz="8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Observed Data</a:t>
            </a:r>
            <a:r>
              <a:rPr lang="en-US" sz="2000" dirty="0">
                <a:latin typeface="Times New Roman" panose="02020603050405020304" pitchFamily="18" charset="0"/>
                <a:cs typeface="Times New Roman" panose="02020603050405020304" pitchFamily="18" charset="0"/>
              </a:rPr>
              <a:t>: This is the information we can see and measure.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Hidden Variables</a:t>
            </a:r>
            <a:r>
              <a:rPr lang="en-US" sz="2000" dirty="0">
                <a:latin typeface="Times New Roman" panose="02020603050405020304" pitchFamily="18" charset="0"/>
                <a:cs typeface="Times New Roman" panose="02020603050405020304" pitchFamily="18" charset="0"/>
              </a:rPr>
              <a:t>: These are things that we can’t see directly but still affect the data.</a:t>
            </a:r>
          </a:p>
        </p:txBody>
      </p:sp>
      <p:pic>
        <p:nvPicPr>
          <p:cNvPr id="9" name="Picture 8">
            <a:extLst>
              <a:ext uri="{FF2B5EF4-FFF2-40B4-BE49-F238E27FC236}">
                <a16:creationId xmlns:a16="http://schemas.microsoft.com/office/drawing/2014/main" id="{6A35B8E0-5682-726F-9FF9-69274060F598}"/>
              </a:ext>
            </a:extLst>
          </p:cNvPr>
          <p:cNvPicPr>
            <a:picLocks noChangeAspect="1"/>
          </p:cNvPicPr>
          <p:nvPr/>
        </p:nvPicPr>
        <p:blipFill>
          <a:blip r:embed="rId2"/>
          <a:stretch>
            <a:fillRect/>
          </a:stretch>
        </p:blipFill>
        <p:spPr>
          <a:xfrm>
            <a:off x="57149" y="2644725"/>
            <a:ext cx="6934493" cy="4213275"/>
          </a:xfrm>
          <a:prstGeom prst="rect">
            <a:avLst/>
          </a:prstGeom>
        </p:spPr>
      </p:pic>
    </p:spTree>
    <p:extLst>
      <p:ext uri="{BB962C8B-B14F-4D97-AF65-F5344CB8AC3E}">
        <p14:creationId xmlns:p14="http://schemas.microsoft.com/office/powerpoint/2010/main" val="167040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9D31-4754-1D89-C3C0-4D9383FDD9D0}"/>
              </a:ext>
            </a:extLst>
          </p:cNvPr>
          <p:cNvSpPr>
            <a:spLocks noGrp="1"/>
          </p:cNvSpPr>
          <p:nvPr>
            <p:ph type="title"/>
          </p:nvPr>
        </p:nvSpPr>
        <p:spPr>
          <a:xfrm>
            <a:off x="838200" y="1"/>
            <a:ext cx="10515600" cy="552111"/>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Estimation-Maximization Methods</a:t>
            </a:r>
          </a:p>
        </p:txBody>
      </p:sp>
      <p:sp>
        <p:nvSpPr>
          <p:cNvPr id="3" name="Content Placeholder 2">
            <a:extLst>
              <a:ext uri="{FF2B5EF4-FFF2-40B4-BE49-F238E27FC236}">
                <a16:creationId xmlns:a16="http://schemas.microsoft.com/office/drawing/2014/main" id="{89C42CF3-2E5C-AF0B-1A5D-617045DBD21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E9B2761-07AD-9577-22A3-A24160437D6A}"/>
              </a:ext>
            </a:extLst>
          </p:cNvPr>
          <p:cNvPicPr>
            <a:picLocks noChangeAspect="1"/>
          </p:cNvPicPr>
          <p:nvPr/>
        </p:nvPicPr>
        <p:blipFill>
          <a:blip r:embed="rId2"/>
          <a:stretch>
            <a:fillRect/>
          </a:stretch>
        </p:blipFill>
        <p:spPr>
          <a:xfrm>
            <a:off x="0" y="1823704"/>
            <a:ext cx="7258929" cy="2804567"/>
          </a:xfrm>
          <a:prstGeom prst="rect">
            <a:avLst/>
          </a:prstGeom>
        </p:spPr>
      </p:pic>
      <p:sp>
        <p:nvSpPr>
          <p:cNvPr id="9" name="TextBox 8">
            <a:extLst>
              <a:ext uri="{FF2B5EF4-FFF2-40B4-BE49-F238E27FC236}">
                <a16:creationId xmlns:a16="http://schemas.microsoft.com/office/drawing/2014/main" id="{FA6BD211-BE1A-10E3-3D27-AD4440C17CDD}"/>
              </a:ext>
            </a:extLst>
          </p:cNvPr>
          <p:cNvSpPr txBox="1"/>
          <p:nvPr/>
        </p:nvSpPr>
        <p:spPr>
          <a:xfrm>
            <a:off x="0" y="571967"/>
            <a:ext cx="12192000"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Note:</a:t>
            </a:r>
          </a:p>
          <a:p>
            <a:r>
              <a:rPr lang="en-US" sz="2000" b="1" dirty="0">
                <a:latin typeface="Times New Roman" panose="02020603050405020304" pitchFamily="18" charset="0"/>
                <a:cs typeface="Times New Roman" panose="02020603050405020304" pitchFamily="18" charset="0"/>
              </a:rPr>
              <a:t>You can refer to it as either "Estimation-Maximization" or "Expectation-Maximization." Both terms describe the same algorithm and process for estimating parameters in probabilistic models with hidden variables.</a:t>
            </a:r>
          </a:p>
        </p:txBody>
      </p:sp>
      <p:pic>
        <p:nvPicPr>
          <p:cNvPr id="11" name="Picture 10">
            <a:extLst>
              <a:ext uri="{FF2B5EF4-FFF2-40B4-BE49-F238E27FC236}">
                <a16:creationId xmlns:a16="http://schemas.microsoft.com/office/drawing/2014/main" id="{BE290F8D-8781-198D-571E-3C2DBA236A1D}"/>
              </a:ext>
            </a:extLst>
          </p:cNvPr>
          <p:cNvPicPr>
            <a:picLocks noChangeAspect="1"/>
          </p:cNvPicPr>
          <p:nvPr/>
        </p:nvPicPr>
        <p:blipFill>
          <a:blip r:embed="rId3"/>
          <a:stretch>
            <a:fillRect/>
          </a:stretch>
        </p:blipFill>
        <p:spPr>
          <a:xfrm>
            <a:off x="7596114" y="1823704"/>
            <a:ext cx="4595886" cy="5034295"/>
          </a:xfrm>
          <a:prstGeom prst="rect">
            <a:avLst/>
          </a:prstGeom>
        </p:spPr>
      </p:pic>
    </p:spTree>
    <p:extLst>
      <p:ext uri="{BB962C8B-B14F-4D97-AF65-F5344CB8AC3E}">
        <p14:creationId xmlns:p14="http://schemas.microsoft.com/office/powerpoint/2010/main" val="19074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CD3E-F638-E2E1-D06B-3B549F1E766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6FB3AC9-5CE9-4E75-8512-892AFD7B0262}"/>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F65358A8-5926-16A2-C5BE-F1CA8944E8FB}"/>
              </a:ext>
            </a:extLst>
          </p:cNvPr>
          <p:cNvPicPr>
            <a:picLocks noChangeAspect="1"/>
          </p:cNvPicPr>
          <p:nvPr/>
        </p:nvPicPr>
        <p:blipFill>
          <a:blip r:embed="rId2"/>
          <a:stretch>
            <a:fillRect/>
          </a:stretch>
        </p:blipFill>
        <p:spPr>
          <a:xfrm>
            <a:off x="-1" y="0"/>
            <a:ext cx="5031271" cy="1069145"/>
          </a:xfrm>
          <a:prstGeom prst="rect">
            <a:avLst/>
          </a:prstGeom>
        </p:spPr>
      </p:pic>
      <p:pic>
        <p:nvPicPr>
          <p:cNvPr id="11" name="Picture 10">
            <a:extLst>
              <a:ext uri="{FF2B5EF4-FFF2-40B4-BE49-F238E27FC236}">
                <a16:creationId xmlns:a16="http://schemas.microsoft.com/office/drawing/2014/main" id="{5A2DAFC1-4E83-E69F-E773-02267D93CF4E}"/>
              </a:ext>
            </a:extLst>
          </p:cNvPr>
          <p:cNvPicPr>
            <a:picLocks noChangeAspect="1"/>
          </p:cNvPicPr>
          <p:nvPr/>
        </p:nvPicPr>
        <p:blipFill>
          <a:blip r:embed="rId3"/>
          <a:stretch>
            <a:fillRect/>
          </a:stretch>
        </p:blipFill>
        <p:spPr>
          <a:xfrm>
            <a:off x="-1" y="1204082"/>
            <a:ext cx="7799499" cy="3381986"/>
          </a:xfrm>
          <a:prstGeom prst="rect">
            <a:avLst/>
          </a:prstGeom>
        </p:spPr>
      </p:pic>
      <p:pic>
        <p:nvPicPr>
          <p:cNvPr id="13" name="Picture 12">
            <a:extLst>
              <a:ext uri="{FF2B5EF4-FFF2-40B4-BE49-F238E27FC236}">
                <a16:creationId xmlns:a16="http://schemas.microsoft.com/office/drawing/2014/main" id="{FB8AD7D1-5B44-C55A-5FDB-F3370DF58E1F}"/>
              </a:ext>
            </a:extLst>
          </p:cNvPr>
          <p:cNvPicPr>
            <a:picLocks noChangeAspect="1"/>
          </p:cNvPicPr>
          <p:nvPr/>
        </p:nvPicPr>
        <p:blipFill>
          <a:blip r:embed="rId4"/>
          <a:stretch>
            <a:fillRect/>
          </a:stretch>
        </p:blipFill>
        <p:spPr>
          <a:xfrm>
            <a:off x="0" y="4810125"/>
            <a:ext cx="6886575" cy="2047875"/>
          </a:xfrm>
          <a:prstGeom prst="rect">
            <a:avLst/>
          </a:prstGeom>
        </p:spPr>
      </p:pic>
    </p:spTree>
    <p:extLst>
      <p:ext uri="{BB962C8B-B14F-4D97-AF65-F5344CB8AC3E}">
        <p14:creationId xmlns:p14="http://schemas.microsoft.com/office/powerpoint/2010/main" val="1016899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621B-9D0D-5519-A23C-D6FACAF9204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B75A1F-21D4-03E7-FE72-A1F4DCAA12D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78FFA9-7663-02D5-FAF2-B29D33F9C755}"/>
              </a:ext>
            </a:extLst>
          </p:cNvPr>
          <p:cNvPicPr>
            <a:picLocks noChangeAspect="1"/>
          </p:cNvPicPr>
          <p:nvPr/>
        </p:nvPicPr>
        <p:blipFill>
          <a:blip r:embed="rId2"/>
          <a:stretch>
            <a:fillRect/>
          </a:stretch>
        </p:blipFill>
        <p:spPr>
          <a:xfrm>
            <a:off x="0" y="0"/>
            <a:ext cx="7060886" cy="2916236"/>
          </a:xfrm>
          <a:prstGeom prst="rect">
            <a:avLst/>
          </a:prstGeom>
        </p:spPr>
      </p:pic>
      <p:pic>
        <p:nvPicPr>
          <p:cNvPr id="7" name="Picture 6">
            <a:extLst>
              <a:ext uri="{FF2B5EF4-FFF2-40B4-BE49-F238E27FC236}">
                <a16:creationId xmlns:a16="http://schemas.microsoft.com/office/drawing/2014/main" id="{78C1D520-1961-214E-90FC-608ECC16ABB3}"/>
              </a:ext>
            </a:extLst>
          </p:cNvPr>
          <p:cNvPicPr>
            <a:picLocks noChangeAspect="1"/>
          </p:cNvPicPr>
          <p:nvPr/>
        </p:nvPicPr>
        <p:blipFill>
          <a:blip r:embed="rId3"/>
          <a:stretch>
            <a:fillRect/>
          </a:stretch>
        </p:blipFill>
        <p:spPr>
          <a:xfrm>
            <a:off x="0" y="3051173"/>
            <a:ext cx="7282159" cy="3806826"/>
          </a:xfrm>
          <a:prstGeom prst="rect">
            <a:avLst/>
          </a:prstGeom>
        </p:spPr>
      </p:pic>
    </p:spTree>
    <p:extLst>
      <p:ext uri="{BB962C8B-B14F-4D97-AF65-F5344CB8AC3E}">
        <p14:creationId xmlns:p14="http://schemas.microsoft.com/office/powerpoint/2010/main" val="731361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CC03-AA96-01F8-E54D-99469B17CDF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EE567A8-DA51-7382-02F8-972CBBC449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5F82732-C435-DDE0-CAC4-1E22C259AF5B}"/>
              </a:ext>
            </a:extLst>
          </p:cNvPr>
          <p:cNvPicPr>
            <a:picLocks noChangeAspect="1"/>
          </p:cNvPicPr>
          <p:nvPr/>
        </p:nvPicPr>
        <p:blipFill>
          <a:blip r:embed="rId2"/>
          <a:stretch>
            <a:fillRect/>
          </a:stretch>
        </p:blipFill>
        <p:spPr>
          <a:xfrm>
            <a:off x="0" y="-1"/>
            <a:ext cx="6773306" cy="3263705"/>
          </a:xfrm>
          <a:prstGeom prst="rect">
            <a:avLst/>
          </a:prstGeom>
        </p:spPr>
      </p:pic>
      <p:pic>
        <p:nvPicPr>
          <p:cNvPr id="7" name="Picture 6">
            <a:extLst>
              <a:ext uri="{FF2B5EF4-FFF2-40B4-BE49-F238E27FC236}">
                <a16:creationId xmlns:a16="http://schemas.microsoft.com/office/drawing/2014/main" id="{00955A2B-5BE0-3697-0C83-9CCFE7627085}"/>
              </a:ext>
            </a:extLst>
          </p:cNvPr>
          <p:cNvPicPr>
            <a:picLocks noChangeAspect="1"/>
          </p:cNvPicPr>
          <p:nvPr/>
        </p:nvPicPr>
        <p:blipFill>
          <a:blip r:embed="rId3"/>
          <a:stretch>
            <a:fillRect/>
          </a:stretch>
        </p:blipFill>
        <p:spPr>
          <a:xfrm>
            <a:off x="0" y="3381055"/>
            <a:ext cx="8275826" cy="1500433"/>
          </a:xfrm>
          <a:prstGeom prst="rect">
            <a:avLst/>
          </a:prstGeom>
        </p:spPr>
      </p:pic>
      <p:pic>
        <p:nvPicPr>
          <p:cNvPr id="9" name="Picture 8">
            <a:extLst>
              <a:ext uri="{FF2B5EF4-FFF2-40B4-BE49-F238E27FC236}">
                <a16:creationId xmlns:a16="http://schemas.microsoft.com/office/drawing/2014/main" id="{B4098468-78F7-CF88-6C36-94F83132B3F9}"/>
              </a:ext>
            </a:extLst>
          </p:cNvPr>
          <p:cNvPicPr>
            <a:picLocks noChangeAspect="1"/>
          </p:cNvPicPr>
          <p:nvPr/>
        </p:nvPicPr>
        <p:blipFill>
          <a:blip r:embed="rId4"/>
          <a:stretch>
            <a:fillRect/>
          </a:stretch>
        </p:blipFill>
        <p:spPr>
          <a:xfrm>
            <a:off x="-1" y="4941493"/>
            <a:ext cx="6079111" cy="1916507"/>
          </a:xfrm>
          <a:prstGeom prst="rect">
            <a:avLst/>
          </a:prstGeom>
        </p:spPr>
      </p:pic>
      <p:pic>
        <p:nvPicPr>
          <p:cNvPr id="11" name="Picture 10">
            <a:extLst>
              <a:ext uri="{FF2B5EF4-FFF2-40B4-BE49-F238E27FC236}">
                <a16:creationId xmlns:a16="http://schemas.microsoft.com/office/drawing/2014/main" id="{8F4DDAA4-C6ED-701E-6308-F2C912441036}"/>
              </a:ext>
            </a:extLst>
          </p:cNvPr>
          <p:cNvPicPr>
            <a:picLocks noChangeAspect="1"/>
          </p:cNvPicPr>
          <p:nvPr/>
        </p:nvPicPr>
        <p:blipFill>
          <a:blip r:embed="rId5"/>
          <a:stretch>
            <a:fillRect/>
          </a:stretch>
        </p:blipFill>
        <p:spPr>
          <a:xfrm>
            <a:off x="5948113" y="4881488"/>
            <a:ext cx="6051630" cy="1806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2154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5F2F-4DE1-9C41-B5A7-CCADA1FE0901}"/>
              </a:ext>
            </a:extLst>
          </p:cNvPr>
          <p:cNvSpPr>
            <a:spLocks noGrp="1"/>
          </p:cNvSpPr>
          <p:nvPr>
            <p:ph type="title"/>
          </p:nvPr>
        </p:nvSpPr>
        <p:spPr>
          <a:xfrm>
            <a:off x="838200" y="1"/>
            <a:ext cx="10515600" cy="900331"/>
          </a:xfrm>
        </p:spPr>
        <p:txBody>
          <a:bodyPr/>
          <a:lstStyle/>
          <a:p>
            <a:pPr algn="ctr"/>
            <a:r>
              <a:rPr lang="en-US" b="1" dirty="0">
                <a:latin typeface="Times New Roman" panose="02020603050405020304" pitchFamily="18" charset="0"/>
                <a:cs typeface="Times New Roman" panose="02020603050405020304" pitchFamily="18" charset="0"/>
              </a:rPr>
              <a:t>Pictorial Representation:-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D845BE-406A-E6C7-54B4-ACD4DE255EB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2CFC922-B50D-1921-92CE-77F5A86E428D}"/>
              </a:ext>
            </a:extLst>
          </p:cNvPr>
          <p:cNvPicPr>
            <a:picLocks noChangeAspect="1"/>
          </p:cNvPicPr>
          <p:nvPr/>
        </p:nvPicPr>
        <p:blipFill>
          <a:blip r:embed="rId2"/>
          <a:stretch>
            <a:fillRect/>
          </a:stretch>
        </p:blipFill>
        <p:spPr>
          <a:xfrm>
            <a:off x="365760" y="1093529"/>
            <a:ext cx="6428935" cy="3075435"/>
          </a:xfrm>
          <a:prstGeom prst="rect">
            <a:avLst/>
          </a:prstGeom>
        </p:spPr>
      </p:pic>
      <p:pic>
        <p:nvPicPr>
          <p:cNvPr id="7" name="Picture 6">
            <a:extLst>
              <a:ext uri="{FF2B5EF4-FFF2-40B4-BE49-F238E27FC236}">
                <a16:creationId xmlns:a16="http://schemas.microsoft.com/office/drawing/2014/main" id="{B80B47AF-A94D-CEDA-FC4F-0D5B05C88953}"/>
              </a:ext>
            </a:extLst>
          </p:cNvPr>
          <p:cNvPicPr>
            <a:picLocks noChangeAspect="1"/>
          </p:cNvPicPr>
          <p:nvPr/>
        </p:nvPicPr>
        <p:blipFill>
          <a:blip r:embed="rId3"/>
          <a:stretch>
            <a:fillRect/>
          </a:stretch>
        </p:blipFill>
        <p:spPr>
          <a:xfrm>
            <a:off x="5343525" y="3733799"/>
            <a:ext cx="6848475" cy="3124200"/>
          </a:xfrm>
          <a:prstGeom prst="rect">
            <a:avLst/>
          </a:prstGeom>
        </p:spPr>
      </p:pic>
    </p:spTree>
    <p:extLst>
      <p:ext uri="{BB962C8B-B14F-4D97-AF65-F5344CB8AC3E}">
        <p14:creationId xmlns:p14="http://schemas.microsoft.com/office/powerpoint/2010/main" val="283788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168-71A4-48D4-9F3E-B961E895286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A1A777-8820-579E-3B5C-DCF26103E5E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FACFFD0-146F-42A4-72EB-EEB94A397B63}"/>
              </a:ext>
            </a:extLst>
          </p:cNvPr>
          <p:cNvPicPr>
            <a:picLocks noChangeAspect="1"/>
          </p:cNvPicPr>
          <p:nvPr/>
        </p:nvPicPr>
        <p:blipFill>
          <a:blip r:embed="rId2"/>
          <a:stretch>
            <a:fillRect/>
          </a:stretch>
        </p:blipFill>
        <p:spPr>
          <a:xfrm>
            <a:off x="163537" y="588170"/>
            <a:ext cx="6237263" cy="2507766"/>
          </a:xfrm>
          <a:prstGeom prst="rect">
            <a:avLst/>
          </a:prstGeom>
        </p:spPr>
      </p:pic>
      <p:sp>
        <p:nvSpPr>
          <p:cNvPr id="7" name="TextBox 6">
            <a:extLst>
              <a:ext uri="{FF2B5EF4-FFF2-40B4-BE49-F238E27FC236}">
                <a16:creationId xmlns:a16="http://schemas.microsoft.com/office/drawing/2014/main" id="{8561C573-AC8A-2AE3-1027-4BB8543EB6DB}"/>
              </a:ext>
            </a:extLst>
          </p:cNvPr>
          <p:cNvSpPr txBox="1"/>
          <p:nvPr/>
        </p:nvSpPr>
        <p:spPr>
          <a:xfrm>
            <a:off x="263768" y="180459"/>
            <a:ext cx="8795825"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Geometric interpretation</a:t>
            </a:r>
            <a:r>
              <a:rPr lang="en-US" sz="2400" dirty="0">
                <a:latin typeface="Times New Roman" panose="02020603050405020304" pitchFamily="18" charset="0"/>
                <a:cs typeface="Times New Roman" panose="02020603050405020304" pitchFamily="18" charset="0"/>
              </a:rPr>
              <a:t> of the </a:t>
            </a:r>
            <a:r>
              <a:rPr lang="en-US" sz="2400" b="1" dirty="0">
                <a:latin typeface="Times New Roman" panose="02020603050405020304" pitchFamily="18" charset="0"/>
                <a:cs typeface="Times New Roman" panose="02020603050405020304" pitchFamily="18" charset="0"/>
              </a:rPr>
              <a:t>normal distribution:-</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C13F0BD-650E-B650-4FC1-1F67BD5A06CB}"/>
              </a:ext>
            </a:extLst>
          </p:cNvPr>
          <p:cNvPicPr>
            <a:picLocks noChangeAspect="1"/>
          </p:cNvPicPr>
          <p:nvPr/>
        </p:nvPicPr>
        <p:blipFill>
          <a:blip r:embed="rId3"/>
          <a:stretch>
            <a:fillRect/>
          </a:stretch>
        </p:blipFill>
        <p:spPr>
          <a:xfrm>
            <a:off x="6111646" y="2855743"/>
            <a:ext cx="6080354" cy="4002258"/>
          </a:xfrm>
          <a:prstGeom prst="rect">
            <a:avLst/>
          </a:prstGeom>
        </p:spPr>
      </p:pic>
    </p:spTree>
    <p:extLst>
      <p:ext uri="{BB962C8B-B14F-4D97-AF65-F5344CB8AC3E}">
        <p14:creationId xmlns:p14="http://schemas.microsoft.com/office/powerpoint/2010/main" val="1147701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CCC0-57CD-D49C-C9F2-1C63B1287A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23AAEE1-1AE2-BE18-71B0-610CF320C283}"/>
              </a:ext>
            </a:extLst>
          </p:cNvPr>
          <p:cNvSpPr>
            <a:spLocks noGrp="1"/>
          </p:cNvSpPr>
          <p:nvPr>
            <p:ph idx="1"/>
          </p:nvPr>
        </p:nvSpPr>
        <p:spPr>
          <a:xfrm>
            <a:off x="1378634" y="1988989"/>
            <a:ext cx="10515600" cy="4351338"/>
          </a:xfrm>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B2E4E32F-EE4B-DC2F-0B56-17A3C92CA4D8}"/>
              </a:ext>
            </a:extLst>
          </p:cNvPr>
          <p:cNvSpPr txBox="1"/>
          <p:nvPr/>
        </p:nvSpPr>
        <p:spPr>
          <a:xfrm>
            <a:off x="2092569" y="66824"/>
            <a:ext cx="6098344" cy="461665"/>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Flowchart:-</a:t>
            </a:r>
            <a:endParaRPr lang="en-IN"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CB695F-B913-B839-7077-856D157562EB}"/>
              </a:ext>
            </a:extLst>
          </p:cNvPr>
          <p:cNvPicPr>
            <a:picLocks noChangeAspect="1"/>
          </p:cNvPicPr>
          <p:nvPr/>
        </p:nvPicPr>
        <p:blipFill>
          <a:blip r:embed="rId2"/>
          <a:stretch>
            <a:fillRect/>
          </a:stretch>
        </p:blipFill>
        <p:spPr>
          <a:xfrm>
            <a:off x="-1" y="689317"/>
            <a:ext cx="7469945" cy="6168683"/>
          </a:xfrm>
          <a:prstGeom prst="rect">
            <a:avLst/>
          </a:prstGeom>
        </p:spPr>
      </p:pic>
      <p:pic>
        <p:nvPicPr>
          <p:cNvPr id="11" name="Picture 10">
            <a:extLst>
              <a:ext uri="{FF2B5EF4-FFF2-40B4-BE49-F238E27FC236}">
                <a16:creationId xmlns:a16="http://schemas.microsoft.com/office/drawing/2014/main" id="{B0CC0449-7EF7-EAF7-3D2A-7C5DA7F03147}"/>
              </a:ext>
            </a:extLst>
          </p:cNvPr>
          <p:cNvPicPr>
            <a:picLocks noChangeAspect="1"/>
          </p:cNvPicPr>
          <p:nvPr/>
        </p:nvPicPr>
        <p:blipFill>
          <a:blip r:embed="rId3"/>
          <a:stretch>
            <a:fillRect/>
          </a:stretch>
        </p:blipFill>
        <p:spPr>
          <a:xfrm>
            <a:off x="5134708" y="798337"/>
            <a:ext cx="7047915" cy="2788925"/>
          </a:xfrm>
          <a:prstGeom prst="rect">
            <a:avLst/>
          </a:prstGeom>
        </p:spPr>
      </p:pic>
    </p:spTree>
    <p:extLst>
      <p:ext uri="{BB962C8B-B14F-4D97-AF65-F5344CB8AC3E}">
        <p14:creationId xmlns:p14="http://schemas.microsoft.com/office/powerpoint/2010/main" val="2465695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A86C-445C-4AE3-58BE-7EDAC3834CB8}"/>
              </a:ext>
            </a:extLst>
          </p:cNvPr>
          <p:cNvSpPr>
            <a:spLocks noGrp="1"/>
          </p:cNvSpPr>
          <p:nvPr>
            <p:ph type="title"/>
          </p:nvPr>
        </p:nvSpPr>
        <p:spPr>
          <a:xfrm>
            <a:off x="838199" y="140496"/>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Gaussian Mixtures</a:t>
            </a:r>
          </a:p>
        </p:txBody>
      </p:sp>
      <p:sp>
        <p:nvSpPr>
          <p:cNvPr id="3" name="Content Placeholder 2">
            <a:extLst>
              <a:ext uri="{FF2B5EF4-FFF2-40B4-BE49-F238E27FC236}">
                <a16:creationId xmlns:a16="http://schemas.microsoft.com/office/drawing/2014/main" id="{1A58D970-2828-3647-129F-F35D3C04D6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5BC23E1-2E7F-F160-83D5-4A9F06FE9985}"/>
              </a:ext>
            </a:extLst>
          </p:cNvPr>
          <p:cNvPicPr>
            <a:picLocks noChangeAspect="1"/>
          </p:cNvPicPr>
          <p:nvPr/>
        </p:nvPicPr>
        <p:blipFill rotWithShape="1">
          <a:blip r:embed="rId2"/>
          <a:srcRect t="-1" b="46514"/>
          <a:stretch/>
        </p:blipFill>
        <p:spPr>
          <a:xfrm>
            <a:off x="-1" y="681037"/>
            <a:ext cx="12192000" cy="4214519"/>
          </a:xfrm>
          <a:prstGeom prst="rect">
            <a:avLst/>
          </a:prstGeom>
        </p:spPr>
      </p:pic>
      <p:pic>
        <p:nvPicPr>
          <p:cNvPr id="6" name="Picture 5">
            <a:extLst>
              <a:ext uri="{FF2B5EF4-FFF2-40B4-BE49-F238E27FC236}">
                <a16:creationId xmlns:a16="http://schemas.microsoft.com/office/drawing/2014/main" id="{98756A08-2D3F-E7F9-AE7A-02E144FFD582}"/>
              </a:ext>
            </a:extLst>
          </p:cNvPr>
          <p:cNvPicPr>
            <a:picLocks noChangeAspect="1"/>
          </p:cNvPicPr>
          <p:nvPr/>
        </p:nvPicPr>
        <p:blipFill>
          <a:blip r:embed="rId3"/>
          <a:stretch>
            <a:fillRect/>
          </a:stretch>
        </p:blipFill>
        <p:spPr>
          <a:xfrm>
            <a:off x="0" y="5330281"/>
            <a:ext cx="12192000" cy="1112722"/>
          </a:xfrm>
          <a:prstGeom prst="rect">
            <a:avLst/>
          </a:prstGeom>
        </p:spPr>
      </p:pic>
    </p:spTree>
    <p:extLst>
      <p:ext uri="{BB962C8B-B14F-4D97-AF65-F5344CB8AC3E}">
        <p14:creationId xmlns:p14="http://schemas.microsoft.com/office/powerpoint/2010/main" val="358411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45C6-6788-D22C-CEBC-F8FD10AD490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6F476C4-E76E-3F84-01F0-041250DAFD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9F1C2E-D965-950A-4E1F-B10DD1EC669C}"/>
              </a:ext>
            </a:extLst>
          </p:cNvPr>
          <p:cNvPicPr>
            <a:picLocks noChangeAspect="1"/>
          </p:cNvPicPr>
          <p:nvPr/>
        </p:nvPicPr>
        <p:blipFill>
          <a:blip r:embed="rId2"/>
          <a:stretch>
            <a:fillRect/>
          </a:stretch>
        </p:blipFill>
        <p:spPr>
          <a:xfrm>
            <a:off x="0" y="0"/>
            <a:ext cx="6414868" cy="3163254"/>
          </a:xfrm>
          <a:prstGeom prst="rect">
            <a:avLst/>
          </a:prstGeom>
        </p:spPr>
      </p:pic>
      <p:pic>
        <p:nvPicPr>
          <p:cNvPr id="7" name="Picture 6">
            <a:extLst>
              <a:ext uri="{FF2B5EF4-FFF2-40B4-BE49-F238E27FC236}">
                <a16:creationId xmlns:a16="http://schemas.microsoft.com/office/drawing/2014/main" id="{D30B194B-799D-0403-A245-927FDF3D4F77}"/>
              </a:ext>
            </a:extLst>
          </p:cNvPr>
          <p:cNvPicPr>
            <a:picLocks noChangeAspect="1"/>
          </p:cNvPicPr>
          <p:nvPr/>
        </p:nvPicPr>
        <p:blipFill>
          <a:blip r:embed="rId3"/>
          <a:stretch>
            <a:fillRect/>
          </a:stretch>
        </p:blipFill>
        <p:spPr>
          <a:xfrm>
            <a:off x="6096001" y="2506663"/>
            <a:ext cx="6096000" cy="4351338"/>
          </a:xfrm>
          <a:prstGeom prst="rect">
            <a:avLst/>
          </a:prstGeom>
        </p:spPr>
      </p:pic>
    </p:spTree>
    <p:extLst>
      <p:ext uri="{BB962C8B-B14F-4D97-AF65-F5344CB8AC3E}">
        <p14:creationId xmlns:p14="http://schemas.microsoft.com/office/powerpoint/2010/main" val="1018819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4A8D-C4C7-03F0-C7E2-F9DC2952323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5791C18-4E0A-EBA9-43E8-49717F20B03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892BEEF-0B41-7A7B-D469-B62A6BA84395}"/>
              </a:ext>
            </a:extLst>
          </p:cNvPr>
          <p:cNvPicPr>
            <a:picLocks noChangeAspect="1"/>
          </p:cNvPicPr>
          <p:nvPr/>
        </p:nvPicPr>
        <p:blipFill>
          <a:blip r:embed="rId2"/>
          <a:stretch>
            <a:fillRect/>
          </a:stretch>
        </p:blipFill>
        <p:spPr>
          <a:xfrm>
            <a:off x="-1" y="0"/>
            <a:ext cx="8115523" cy="3066757"/>
          </a:xfrm>
          <a:prstGeom prst="rect">
            <a:avLst/>
          </a:prstGeom>
        </p:spPr>
      </p:pic>
      <p:pic>
        <p:nvPicPr>
          <p:cNvPr id="7" name="Picture 6">
            <a:extLst>
              <a:ext uri="{FF2B5EF4-FFF2-40B4-BE49-F238E27FC236}">
                <a16:creationId xmlns:a16="http://schemas.microsoft.com/office/drawing/2014/main" id="{8F740F7C-83F7-1651-A9DC-38D68CECE170}"/>
              </a:ext>
            </a:extLst>
          </p:cNvPr>
          <p:cNvPicPr>
            <a:picLocks noChangeAspect="1"/>
          </p:cNvPicPr>
          <p:nvPr/>
        </p:nvPicPr>
        <p:blipFill>
          <a:blip r:embed="rId3"/>
          <a:stretch>
            <a:fillRect/>
          </a:stretch>
        </p:blipFill>
        <p:spPr>
          <a:xfrm>
            <a:off x="-1" y="3135959"/>
            <a:ext cx="7624689" cy="3722041"/>
          </a:xfrm>
          <a:prstGeom prst="rect">
            <a:avLst/>
          </a:prstGeom>
        </p:spPr>
      </p:pic>
    </p:spTree>
    <p:extLst>
      <p:ext uri="{BB962C8B-B14F-4D97-AF65-F5344CB8AC3E}">
        <p14:creationId xmlns:p14="http://schemas.microsoft.com/office/powerpoint/2010/main" val="1327944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6083-6FFF-0D9A-F8A9-48F4F7BDB37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C68F8CB-D677-5C50-3E34-ABE6FA332AF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F51DD9-69D5-9392-C78C-1B7DC5E30815}"/>
              </a:ext>
            </a:extLst>
          </p:cNvPr>
          <p:cNvPicPr>
            <a:picLocks noChangeAspect="1"/>
          </p:cNvPicPr>
          <p:nvPr/>
        </p:nvPicPr>
        <p:blipFill>
          <a:blip r:embed="rId2"/>
          <a:stretch>
            <a:fillRect/>
          </a:stretch>
        </p:blipFill>
        <p:spPr>
          <a:xfrm>
            <a:off x="0" y="0"/>
            <a:ext cx="7427742" cy="3348572"/>
          </a:xfrm>
          <a:prstGeom prst="rect">
            <a:avLst/>
          </a:prstGeom>
        </p:spPr>
      </p:pic>
      <p:pic>
        <p:nvPicPr>
          <p:cNvPr id="7" name="Picture 6">
            <a:extLst>
              <a:ext uri="{FF2B5EF4-FFF2-40B4-BE49-F238E27FC236}">
                <a16:creationId xmlns:a16="http://schemas.microsoft.com/office/drawing/2014/main" id="{F95EEF63-6C0B-22F9-0C62-70A5B3F5C928}"/>
              </a:ext>
            </a:extLst>
          </p:cNvPr>
          <p:cNvPicPr>
            <a:picLocks noChangeAspect="1"/>
          </p:cNvPicPr>
          <p:nvPr/>
        </p:nvPicPr>
        <p:blipFill>
          <a:blip r:embed="rId3"/>
          <a:stretch>
            <a:fillRect/>
          </a:stretch>
        </p:blipFill>
        <p:spPr>
          <a:xfrm>
            <a:off x="-1" y="3509428"/>
            <a:ext cx="7427741" cy="3348571"/>
          </a:xfrm>
          <a:prstGeom prst="rect">
            <a:avLst/>
          </a:prstGeom>
        </p:spPr>
      </p:pic>
    </p:spTree>
    <p:extLst>
      <p:ext uri="{BB962C8B-B14F-4D97-AF65-F5344CB8AC3E}">
        <p14:creationId xmlns:p14="http://schemas.microsoft.com/office/powerpoint/2010/main" val="1359376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A57-2DD2-0641-BA8A-29D11552FC6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F7FE9D1-2EA6-D334-716D-93FD6FA74B1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B72F6E5-F9BB-D666-E80D-AD4740B5E0E1}"/>
              </a:ext>
            </a:extLst>
          </p:cNvPr>
          <p:cNvPicPr>
            <a:picLocks noChangeAspect="1"/>
          </p:cNvPicPr>
          <p:nvPr/>
        </p:nvPicPr>
        <p:blipFill>
          <a:blip r:embed="rId2"/>
          <a:stretch>
            <a:fillRect/>
          </a:stretch>
        </p:blipFill>
        <p:spPr>
          <a:xfrm>
            <a:off x="0" y="0"/>
            <a:ext cx="7608876" cy="3429000"/>
          </a:xfrm>
          <a:prstGeom prst="rect">
            <a:avLst/>
          </a:prstGeom>
        </p:spPr>
      </p:pic>
      <p:pic>
        <p:nvPicPr>
          <p:cNvPr id="7" name="Picture 6">
            <a:extLst>
              <a:ext uri="{FF2B5EF4-FFF2-40B4-BE49-F238E27FC236}">
                <a16:creationId xmlns:a16="http://schemas.microsoft.com/office/drawing/2014/main" id="{F5401430-6A88-209C-5013-74CEBC0716B0}"/>
              </a:ext>
            </a:extLst>
          </p:cNvPr>
          <p:cNvPicPr>
            <a:picLocks noChangeAspect="1"/>
          </p:cNvPicPr>
          <p:nvPr/>
        </p:nvPicPr>
        <p:blipFill>
          <a:blip r:embed="rId3"/>
          <a:stretch>
            <a:fillRect/>
          </a:stretch>
        </p:blipFill>
        <p:spPr>
          <a:xfrm>
            <a:off x="1" y="3563937"/>
            <a:ext cx="4842582" cy="3294063"/>
          </a:xfrm>
          <a:prstGeom prst="rect">
            <a:avLst/>
          </a:prstGeom>
        </p:spPr>
      </p:pic>
    </p:spTree>
    <p:extLst>
      <p:ext uri="{BB962C8B-B14F-4D97-AF65-F5344CB8AC3E}">
        <p14:creationId xmlns:p14="http://schemas.microsoft.com/office/powerpoint/2010/main" val="270462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467F-6795-43AF-AF09-2E7331E0421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C744BE-729B-B382-3B1D-8B105E8216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BDEF03-80EF-652B-9264-041B1A196BD0}"/>
              </a:ext>
            </a:extLst>
          </p:cNvPr>
          <p:cNvPicPr>
            <a:picLocks noChangeAspect="1"/>
          </p:cNvPicPr>
          <p:nvPr/>
        </p:nvPicPr>
        <p:blipFill>
          <a:blip r:embed="rId2"/>
          <a:stretch>
            <a:fillRect/>
          </a:stretch>
        </p:blipFill>
        <p:spPr>
          <a:xfrm>
            <a:off x="-1" y="-1"/>
            <a:ext cx="5501767" cy="4610849"/>
          </a:xfrm>
          <a:prstGeom prst="rect">
            <a:avLst/>
          </a:prstGeom>
        </p:spPr>
      </p:pic>
      <p:pic>
        <p:nvPicPr>
          <p:cNvPr id="7" name="Picture 6">
            <a:extLst>
              <a:ext uri="{FF2B5EF4-FFF2-40B4-BE49-F238E27FC236}">
                <a16:creationId xmlns:a16="http://schemas.microsoft.com/office/drawing/2014/main" id="{B444CF09-5F93-BDE3-DF1C-C43107E58D3E}"/>
              </a:ext>
            </a:extLst>
          </p:cNvPr>
          <p:cNvPicPr>
            <a:picLocks noChangeAspect="1"/>
          </p:cNvPicPr>
          <p:nvPr/>
        </p:nvPicPr>
        <p:blipFill>
          <a:blip r:embed="rId3"/>
          <a:stretch>
            <a:fillRect/>
          </a:stretch>
        </p:blipFill>
        <p:spPr>
          <a:xfrm>
            <a:off x="14287" y="4543865"/>
            <a:ext cx="5487479" cy="2314135"/>
          </a:xfrm>
          <a:prstGeom prst="rect">
            <a:avLst/>
          </a:prstGeom>
        </p:spPr>
      </p:pic>
    </p:spTree>
    <p:extLst>
      <p:ext uri="{BB962C8B-B14F-4D97-AF65-F5344CB8AC3E}">
        <p14:creationId xmlns:p14="http://schemas.microsoft.com/office/powerpoint/2010/main" val="249183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1E0C-BF94-B112-9D57-15E365CDEE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1E9E8F-4BA4-AFF0-D4F7-007B4EDB99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E76AB57-DECC-95E7-2908-916E4501D994}"/>
              </a:ext>
            </a:extLst>
          </p:cNvPr>
          <p:cNvPicPr>
            <a:picLocks noChangeAspect="1"/>
          </p:cNvPicPr>
          <p:nvPr/>
        </p:nvPicPr>
        <p:blipFill rotWithShape="1">
          <a:blip r:embed="rId2"/>
          <a:srcRect b="55130"/>
          <a:stretch/>
        </p:blipFill>
        <p:spPr>
          <a:xfrm>
            <a:off x="0" y="0"/>
            <a:ext cx="8890782" cy="1325563"/>
          </a:xfrm>
          <a:prstGeom prst="rect">
            <a:avLst/>
          </a:prstGeom>
        </p:spPr>
      </p:pic>
      <p:pic>
        <p:nvPicPr>
          <p:cNvPr id="9" name="Picture 8">
            <a:extLst>
              <a:ext uri="{FF2B5EF4-FFF2-40B4-BE49-F238E27FC236}">
                <a16:creationId xmlns:a16="http://schemas.microsoft.com/office/drawing/2014/main" id="{8AF35A2A-7184-B6FC-1DEC-43B2F50B87A8}"/>
              </a:ext>
            </a:extLst>
          </p:cNvPr>
          <p:cNvPicPr>
            <a:picLocks noChangeAspect="1"/>
          </p:cNvPicPr>
          <p:nvPr/>
        </p:nvPicPr>
        <p:blipFill>
          <a:blip r:embed="rId3"/>
          <a:stretch>
            <a:fillRect/>
          </a:stretch>
        </p:blipFill>
        <p:spPr>
          <a:xfrm>
            <a:off x="0" y="1960562"/>
            <a:ext cx="10122291" cy="4897438"/>
          </a:xfrm>
          <a:prstGeom prst="rect">
            <a:avLst/>
          </a:prstGeom>
        </p:spPr>
      </p:pic>
      <p:pic>
        <p:nvPicPr>
          <p:cNvPr id="10" name="Picture 9">
            <a:extLst>
              <a:ext uri="{FF2B5EF4-FFF2-40B4-BE49-F238E27FC236}">
                <a16:creationId xmlns:a16="http://schemas.microsoft.com/office/drawing/2014/main" id="{17AAB664-7EA1-56A6-8177-05BE74BCAD03}"/>
              </a:ext>
            </a:extLst>
          </p:cNvPr>
          <p:cNvPicPr>
            <a:picLocks noChangeAspect="1"/>
          </p:cNvPicPr>
          <p:nvPr/>
        </p:nvPicPr>
        <p:blipFill rotWithShape="1">
          <a:blip r:embed="rId2"/>
          <a:srcRect l="37816" t="61797" r="35285"/>
          <a:stretch/>
        </p:blipFill>
        <p:spPr>
          <a:xfrm>
            <a:off x="2869809" y="888890"/>
            <a:ext cx="2391508" cy="1128591"/>
          </a:xfrm>
          <a:prstGeom prst="rect">
            <a:avLst/>
          </a:prstGeom>
        </p:spPr>
      </p:pic>
      <p:pic>
        <p:nvPicPr>
          <p:cNvPr id="11" name="Picture 10">
            <a:extLst>
              <a:ext uri="{FF2B5EF4-FFF2-40B4-BE49-F238E27FC236}">
                <a16:creationId xmlns:a16="http://schemas.microsoft.com/office/drawing/2014/main" id="{F85BC661-0C68-0EB8-BCA4-9C1E86E91413}"/>
              </a:ext>
            </a:extLst>
          </p:cNvPr>
          <p:cNvPicPr>
            <a:picLocks noChangeAspect="1"/>
          </p:cNvPicPr>
          <p:nvPr/>
        </p:nvPicPr>
        <p:blipFill rotWithShape="1">
          <a:blip r:embed="rId2"/>
          <a:srcRect t="44870" r="71519" b="38203"/>
          <a:stretch/>
        </p:blipFill>
        <p:spPr>
          <a:xfrm>
            <a:off x="0" y="1325563"/>
            <a:ext cx="2532185" cy="500062"/>
          </a:xfrm>
          <a:prstGeom prst="rect">
            <a:avLst/>
          </a:prstGeom>
        </p:spPr>
      </p:pic>
    </p:spTree>
    <p:extLst>
      <p:ext uri="{BB962C8B-B14F-4D97-AF65-F5344CB8AC3E}">
        <p14:creationId xmlns:p14="http://schemas.microsoft.com/office/powerpoint/2010/main" val="423516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10F8-73CE-F5D0-CCB3-BFF0C2B93A1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C2C1D1A-BE5F-D6F5-9C1B-D0E5509D16A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3E392AF-0FBC-923C-AEDA-C970AFDF9CCE}"/>
              </a:ext>
            </a:extLst>
          </p:cNvPr>
          <p:cNvPicPr>
            <a:picLocks noChangeAspect="1"/>
          </p:cNvPicPr>
          <p:nvPr/>
        </p:nvPicPr>
        <p:blipFill>
          <a:blip r:embed="rId2"/>
          <a:stretch>
            <a:fillRect/>
          </a:stretch>
        </p:blipFill>
        <p:spPr>
          <a:xfrm>
            <a:off x="0" y="365125"/>
            <a:ext cx="12192000" cy="6176963"/>
          </a:xfrm>
          <a:prstGeom prst="rect">
            <a:avLst/>
          </a:prstGeom>
        </p:spPr>
      </p:pic>
    </p:spTree>
    <p:extLst>
      <p:ext uri="{BB962C8B-B14F-4D97-AF65-F5344CB8AC3E}">
        <p14:creationId xmlns:p14="http://schemas.microsoft.com/office/powerpoint/2010/main" val="3375266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AD7C-4D16-666F-80F0-2F31C893135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0DA016C-2F15-0CD2-BAF9-B633568856A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0D792B5-005D-C46B-0374-15B7B25824CB}"/>
              </a:ext>
            </a:extLst>
          </p:cNvPr>
          <p:cNvPicPr>
            <a:picLocks noChangeAspect="1"/>
          </p:cNvPicPr>
          <p:nvPr/>
        </p:nvPicPr>
        <p:blipFill>
          <a:blip r:embed="rId2"/>
          <a:stretch>
            <a:fillRect/>
          </a:stretch>
        </p:blipFill>
        <p:spPr>
          <a:xfrm>
            <a:off x="-1" y="-1"/>
            <a:ext cx="12192001" cy="4228635"/>
          </a:xfrm>
          <a:prstGeom prst="rect">
            <a:avLst/>
          </a:prstGeom>
        </p:spPr>
      </p:pic>
      <p:pic>
        <p:nvPicPr>
          <p:cNvPr id="9" name="Picture 8">
            <a:extLst>
              <a:ext uri="{FF2B5EF4-FFF2-40B4-BE49-F238E27FC236}">
                <a16:creationId xmlns:a16="http://schemas.microsoft.com/office/drawing/2014/main" id="{A06294E6-21B9-FBA8-D517-6E5575B3FF2F}"/>
              </a:ext>
            </a:extLst>
          </p:cNvPr>
          <p:cNvPicPr>
            <a:picLocks noChangeAspect="1"/>
          </p:cNvPicPr>
          <p:nvPr/>
        </p:nvPicPr>
        <p:blipFill>
          <a:blip r:embed="rId3"/>
          <a:stretch>
            <a:fillRect/>
          </a:stretch>
        </p:blipFill>
        <p:spPr>
          <a:xfrm>
            <a:off x="-1" y="4228635"/>
            <a:ext cx="4248443" cy="1271833"/>
          </a:xfrm>
          <a:prstGeom prst="rect">
            <a:avLst/>
          </a:prstGeom>
        </p:spPr>
      </p:pic>
      <p:pic>
        <p:nvPicPr>
          <p:cNvPr id="11" name="Picture 10">
            <a:extLst>
              <a:ext uri="{FF2B5EF4-FFF2-40B4-BE49-F238E27FC236}">
                <a16:creationId xmlns:a16="http://schemas.microsoft.com/office/drawing/2014/main" id="{690D7AAD-4FBD-236F-10C7-D1E2921B4195}"/>
              </a:ext>
            </a:extLst>
          </p:cNvPr>
          <p:cNvPicPr>
            <a:picLocks noChangeAspect="1"/>
          </p:cNvPicPr>
          <p:nvPr/>
        </p:nvPicPr>
        <p:blipFill>
          <a:blip r:embed="rId4"/>
          <a:stretch>
            <a:fillRect/>
          </a:stretch>
        </p:blipFill>
        <p:spPr>
          <a:xfrm>
            <a:off x="-1" y="5672138"/>
            <a:ext cx="7891976" cy="1185862"/>
          </a:xfrm>
          <a:prstGeom prst="rect">
            <a:avLst/>
          </a:prstGeom>
        </p:spPr>
      </p:pic>
    </p:spTree>
    <p:extLst>
      <p:ext uri="{BB962C8B-B14F-4D97-AF65-F5344CB8AC3E}">
        <p14:creationId xmlns:p14="http://schemas.microsoft.com/office/powerpoint/2010/main" val="95562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F8A1-B56C-AB6B-EDE3-0B37698AD360}"/>
              </a:ext>
            </a:extLst>
          </p:cNvPr>
          <p:cNvSpPr>
            <a:spLocks noGrp="1"/>
          </p:cNvSpPr>
          <p:nvPr>
            <p:ph type="title"/>
          </p:nvPr>
        </p:nvSpPr>
        <p:spPr>
          <a:xfrm>
            <a:off x="838200" y="1"/>
            <a:ext cx="10515600" cy="681036"/>
          </a:xfrm>
        </p:spPr>
        <p:txBody>
          <a:bodyPr>
            <a:normAutofit/>
          </a:bodyPr>
          <a:lstStyle/>
          <a:p>
            <a:pPr algn="ctr"/>
            <a:r>
              <a:rPr lang="en-US" sz="2400" b="1" dirty="0">
                <a:latin typeface="Times New Roman" panose="02020603050405020304" pitchFamily="18" charset="0"/>
                <a:cs typeface="Times New Roman" panose="02020603050405020304" pitchFamily="18" charset="0"/>
              </a:rPr>
              <a:t>Example of Normal Distribution and its Geometric Interpretations:-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79F1FF-0E09-6471-5049-0A5913C11F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44AB22F-FA06-2B02-AEDA-FCF218842E2E}"/>
              </a:ext>
            </a:extLst>
          </p:cNvPr>
          <p:cNvPicPr>
            <a:picLocks noChangeAspect="1"/>
          </p:cNvPicPr>
          <p:nvPr/>
        </p:nvPicPr>
        <p:blipFill>
          <a:blip r:embed="rId2"/>
          <a:stretch>
            <a:fillRect/>
          </a:stretch>
        </p:blipFill>
        <p:spPr>
          <a:xfrm>
            <a:off x="202217" y="681037"/>
            <a:ext cx="6104864" cy="3356391"/>
          </a:xfrm>
          <a:prstGeom prst="rect">
            <a:avLst/>
          </a:prstGeom>
        </p:spPr>
      </p:pic>
      <p:pic>
        <p:nvPicPr>
          <p:cNvPr id="6" name="Picture 5">
            <a:extLst>
              <a:ext uri="{FF2B5EF4-FFF2-40B4-BE49-F238E27FC236}">
                <a16:creationId xmlns:a16="http://schemas.microsoft.com/office/drawing/2014/main" id="{E5AC5204-9122-B2B9-4960-4BD314D1DA12}"/>
              </a:ext>
            </a:extLst>
          </p:cNvPr>
          <p:cNvPicPr>
            <a:picLocks noChangeAspect="1"/>
          </p:cNvPicPr>
          <p:nvPr/>
        </p:nvPicPr>
        <p:blipFill>
          <a:blip r:embed="rId3"/>
          <a:stretch>
            <a:fillRect/>
          </a:stretch>
        </p:blipFill>
        <p:spPr>
          <a:xfrm>
            <a:off x="5600537" y="3545059"/>
            <a:ext cx="6591464" cy="3312942"/>
          </a:xfrm>
          <a:prstGeom prst="rect">
            <a:avLst/>
          </a:prstGeom>
        </p:spPr>
      </p:pic>
    </p:spTree>
    <p:extLst>
      <p:ext uri="{BB962C8B-B14F-4D97-AF65-F5344CB8AC3E}">
        <p14:creationId xmlns:p14="http://schemas.microsoft.com/office/powerpoint/2010/main" val="235951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4D0-3FF8-562D-812F-4E05EAEB93D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155EFE8-AB35-DF1A-E791-785745ACAEB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720944F-2750-69B9-FDE2-563B84706BE9}"/>
              </a:ext>
            </a:extLst>
          </p:cNvPr>
          <p:cNvPicPr>
            <a:picLocks noChangeAspect="1"/>
          </p:cNvPicPr>
          <p:nvPr/>
        </p:nvPicPr>
        <p:blipFill>
          <a:blip r:embed="rId2"/>
          <a:stretch>
            <a:fillRect/>
          </a:stretch>
        </p:blipFill>
        <p:spPr>
          <a:xfrm>
            <a:off x="0" y="239151"/>
            <a:ext cx="12192000" cy="6485205"/>
          </a:xfrm>
          <a:prstGeom prst="rect">
            <a:avLst/>
          </a:prstGeom>
        </p:spPr>
      </p:pic>
    </p:spTree>
    <p:extLst>
      <p:ext uri="{BB962C8B-B14F-4D97-AF65-F5344CB8AC3E}">
        <p14:creationId xmlns:p14="http://schemas.microsoft.com/office/powerpoint/2010/main" val="4047511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7FA2-2055-1CFA-6D72-B17BB5CCAE26}"/>
              </a:ext>
            </a:extLst>
          </p:cNvPr>
          <p:cNvSpPr>
            <a:spLocks noGrp="1"/>
          </p:cNvSpPr>
          <p:nvPr>
            <p:ph type="title"/>
          </p:nvPr>
        </p:nvSpPr>
        <p:spPr>
          <a:xfrm>
            <a:off x="838200" y="1"/>
            <a:ext cx="10515600" cy="815925"/>
          </a:xfrm>
        </p:spPr>
        <p:txBody>
          <a:bodyPr/>
          <a:lstStyle/>
          <a:p>
            <a:pPr algn="ctr"/>
            <a:r>
              <a:rPr lang="en-IN" b="1" dirty="0">
                <a:latin typeface="Times New Roman" panose="02020603050405020304" pitchFamily="18" charset="0"/>
                <a:cs typeface="Times New Roman" panose="02020603050405020304" pitchFamily="18" charset="0"/>
              </a:rPr>
              <a:t>Compression-Based Models</a:t>
            </a:r>
          </a:p>
        </p:txBody>
      </p:sp>
      <p:sp>
        <p:nvSpPr>
          <p:cNvPr id="3" name="Content Placeholder 2">
            <a:extLst>
              <a:ext uri="{FF2B5EF4-FFF2-40B4-BE49-F238E27FC236}">
                <a16:creationId xmlns:a16="http://schemas.microsoft.com/office/drawing/2014/main" id="{65485C3A-31E5-07A8-FBE3-2B20A6B8032C}"/>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1A85FC25-4754-97FD-77CD-905507E2EEBC}"/>
              </a:ext>
            </a:extLst>
          </p:cNvPr>
          <p:cNvPicPr>
            <a:picLocks noChangeAspect="1"/>
          </p:cNvPicPr>
          <p:nvPr/>
        </p:nvPicPr>
        <p:blipFill>
          <a:blip r:embed="rId2"/>
          <a:stretch>
            <a:fillRect/>
          </a:stretch>
        </p:blipFill>
        <p:spPr>
          <a:xfrm>
            <a:off x="0" y="815926"/>
            <a:ext cx="9228406" cy="3501682"/>
          </a:xfrm>
          <a:prstGeom prst="rect">
            <a:avLst/>
          </a:prstGeom>
        </p:spPr>
      </p:pic>
      <p:pic>
        <p:nvPicPr>
          <p:cNvPr id="11" name="Picture 10">
            <a:extLst>
              <a:ext uri="{FF2B5EF4-FFF2-40B4-BE49-F238E27FC236}">
                <a16:creationId xmlns:a16="http://schemas.microsoft.com/office/drawing/2014/main" id="{56F5B43A-3A03-E096-3E2E-ABF54CA0CDC8}"/>
              </a:ext>
            </a:extLst>
          </p:cNvPr>
          <p:cNvPicPr>
            <a:picLocks noChangeAspect="1"/>
          </p:cNvPicPr>
          <p:nvPr/>
        </p:nvPicPr>
        <p:blipFill rotWithShape="1">
          <a:blip r:embed="rId3"/>
          <a:srcRect b="44803"/>
          <a:stretch/>
        </p:blipFill>
        <p:spPr>
          <a:xfrm>
            <a:off x="0" y="4317608"/>
            <a:ext cx="5331655" cy="2533534"/>
          </a:xfrm>
          <a:prstGeom prst="rect">
            <a:avLst/>
          </a:prstGeom>
        </p:spPr>
      </p:pic>
      <p:pic>
        <p:nvPicPr>
          <p:cNvPr id="13" name="Picture 12">
            <a:extLst>
              <a:ext uri="{FF2B5EF4-FFF2-40B4-BE49-F238E27FC236}">
                <a16:creationId xmlns:a16="http://schemas.microsoft.com/office/drawing/2014/main" id="{642CD6B8-4E12-4C4E-D06E-6CC29ECBCFFD}"/>
              </a:ext>
            </a:extLst>
          </p:cNvPr>
          <p:cNvPicPr>
            <a:picLocks noChangeAspect="1"/>
          </p:cNvPicPr>
          <p:nvPr/>
        </p:nvPicPr>
        <p:blipFill rotWithShape="1">
          <a:blip r:embed="rId3"/>
          <a:srcRect t="56416"/>
          <a:stretch/>
        </p:blipFill>
        <p:spPr>
          <a:xfrm>
            <a:off x="5885204" y="5152417"/>
            <a:ext cx="5331655" cy="1698725"/>
          </a:xfrm>
          <a:prstGeom prst="rect">
            <a:avLst/>
          </a:prstGeom>
        </p:spPr>
      </p:pic>
    </p:spTree>
    <p:extLst>
      <p:ext uri="{BB962C8B-B14F-4D97-AF65-F5344CB8AC3E}">
        <p14:creationId xmlns:p14="http://schemas.microsoft.com/office/powerpoint/2010/main" val="52784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46E2-8A69-8027-B84B-122574F2CC5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DCA73AE-6D66-78BD-E07C-968B818F28E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1EAA214-097A-DBA1-15FA-2A9DBCE0F80D}"/>
              </a:ext>
            </a:extLst>
          </p:cNvPr>
          <p:cNvPicPr>
            <a:picLocks noChangeAspect="1"/>
          </p:cNvPicPr>
          <p:nvPr/>
        </p:nvPicPr>
        <p:blipFill>
          <a:blip r:embed="rId2"/>
          <a:stretch>
            <a:fillRect/>
          </a:stretch>
        </p:blipFill>
        <p:spPr>
          <a:xfrm>
            <a:off x="0" y="3968"/>
            <a:ext cx="7821637" cy="3892783"/>
          </a:xfrm>
          <a:prstGeom prst="rect">
            <a:avLst/>
          </a:prstGeom>
        </p:spPr>
      </p:pic>
      <p:pic>
        <p:nvPicPr>
          <p:cNvPr id="9" name="Picture 8">
            <a:extLst>
              <a:ext uri="{FF2B5EF4-FFF2-40B4-BE49-F238E27FC236}">
                <a16:creationId xmlns:a16="http://schemas.microsoft.com/office/drawing/2014/main" id="{18EB346B-0934-1E53-68FF-C736526980D0}"/>
              </a:ext>
            </a:extLst>
          </p:cNvPr>
          <p:cNvPicPr>
            <a:picLocks noChangeAspect="1"/>
          </p:cNvPicPr>
          <p:nvPr/>
        </p:nvPicPr>
        <p:blipFill>
          <a:blip r:embed="rId3"/>
          <a:stretch>
            <a:fillRect/>
          </a:stretch>
        </p:blipFill>
        <p:spPr>
          <a:xfrm>
            <a:off x="0" y="3924300"/>
            <a:ext cx="5810250" cy="2933700"/>
          </a:xfrm>
          <a:prstGeom prst="rect">
            <a:avLst/>
          </a:prstGeom>
        </p:spPr>
      </p:pic>
    </p:spTree>
    <p:extLst>
      <p:ext uri="{BB962C8B-B14F-4D97-AF65-F5344CB8AC3E}">
        <p14:creationId xmlns:p14="http://schemas.microsoft.com/office/powerpoint/2010/main" val="2877204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8EDE8-AB99-5DE6-D8A6-14A42481703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DBF580F-2099-8193-D87C-F994E7BB10B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FBE7A0B-5274-03ED-7A87-E9527973C7F0}"/>
              </a:ext>
            </a:extLst>
          </p:cNvPr>
          <p:cNvPicPr>
            <a:picLocks noChangeAspect="1"/>
          </p:cNvPicPr>
          <p:nvPr/>
        </p:nvPicPr>
        <p:blipFill>
          <a:blip r:embed="rId2"/>
          <a:stretch>
            <a:fillRect/>
          </a:stretch>
        </p:blipFill>
        <p:spPr>
          <a:xfrm>
            <a:off x="0" y="0"/>
            <a:ext cx="10860258" cy="5341760"/>
          </a:xfrm>
          <a:prstGeom prst="rect">
            <a:avLst/>
          </a:prstGeom>
        </p:spPr>
      </p:pic>
      <p:sp>
        <p:nvSpPr>
          <p:cNvPr id="7" name="TextBox 6">
            <a:extLst>
              <a:ext uri="{FF2B5EF4-FFF2-40B4-BE49-F238E27FC236}">
                <a16:creationId xmlns:a16="http://schemas.microsoft.com/office/drawing/2014/main" id="{572354A6-EEC5-CEC0-B709-10DBC45D4E9F}"/>
              </a:ext>
            </a:extLst>
          </p:cNvPr>
          <p:cNvSpPr txBox="1"/>
          <p:nvPr/>
        </p:nvSpPr>
        <p:spPr>
          <a:xfrm>
            <a:off x="0" y="5466993"/>
            <a:ext cx="12154687"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By using a compressed-based model, you effectively focused on the relevant data (heights) and removed unnecessary information (roll numbers). This streamlined the process and allowed you to apply clustering methods like EM more efficiently!</a:t>
            </a:r>
          </a:p>
        </p:txBody>
      </p:sp>
    </p:spTree>
    <p:extLst>
      <p:ext uri="{BB962C8B-B14F-4D97-AF65-F5344CB8AC3E}">
        <p14:creationId xmlns:p14="http://schemas.microsoft.com/office/powerpoint/2010/main" val="2899360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4EBD-E3FA-C7D1-DA2D-7C866BDA2366}"/>
              </a:ext>
            </a:extLst>
          </p:cNvPr>
          <p:cNvSpPr>
            <a:spLocks noGrp="1"/>
          </p:cNvSpPr>
          <p:nvPr>
            <p:ph type="title"/>
          </p:nvPr>
        </p:nvSpPr>
        <p:spPr>
          <a:xfrm>
            <a:off x="838200" y="1"/>
            <a:ext cx="10515600" cy="787790"/>
          </a:xfrm>
        </p:spPr>
        <p:txBody>
          <a:bodyPr/>
          <a:lstStyle/>
          <a:p>
            <a:r>
              <a:rPr lang="en-US" b="1" dirty="0">
                <a:latin typeface="Times New Roman" panose="02020603050405020304" pitchFamily="18" charset="0"/>
                <a:cs typeface="Times New Roman" panose="02020603050405020304" pitchFamily="18" charset="0"/>
              </a:rPr>
              <a:t>Importance of </a:t>
            </a:r>
            <a:r>
              <a:rPr lang="en-IN" b="1" dirty="0">
                <a:latin typeface="Times New Roman" panose="02020603050405020304" pitchFamily="18" charset="0"/>
                <a:cs typeface="Times New Roman" panose="02020603050405020304" pitchFamily="18" charset="0"/>
              </a:rPr>
              <a:t>Compression-Based Models</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8FF611-68E3-6CEC-8944-BA98EEA584C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AE050CB-460E-12A2-1518-9DD1E47C282D}"/>
              </a:ext>
            </a:extLst>
          </p:cNvPr>
          <p:cNvPicPr>
            <a:picLocks noChangeAspect="1"/>
          </p:cNvPicPr>
          <p:nvPr/>
        </p:nvPicPr>
        <p:blipFill>
          <a:blip r:embed="rId2"/>
          <a:stretch>
            <a:fillRect/>
          </a:stretch>
        </p:blipFill>
        <p:spPr>
          <a:xfrm>
            <a:off x="-1" y="848519"/>
            <a:ext cx="10479195" cy="4797529"/>
          </a:xfrm>
          <a:prstGeom prst="rect">
            <a:avLst/>
          </a:prstGeom>
        </p:spPr>
      </p:pic>
      <p:sp>
        <p:nvSpPr>
          <p:cNvPr id="7" name="TextBox 6">
            <a:extLst>
              <a:ext uri="{FF2B5EF4-FFF2-40B4-BE49-F238E27FC236}">
                <a16:creationId xmlns:a16="http://schemas.microsoft.com/office/drawing/2014/main" id="{6E9B37EE-2184-BAD8-DE0D-05678D4AE6A4}"/>
              </a:ext>
            </a:extLst>
          </p:cNvPr>
          <p:cNvSpPr txBox="1"/>
          <p:nvPr/>
        </p:nvSpPr>
        <p:spPr>
          <a:xfrm>
            <a:off x="0" y="5646048"/>
            <a:ext cx="12192000" cy="1061829"/>
          </a:xfrm>
          <a:prstGeom prst="rect">
            <a:avLst/>
          </a:prstGeom>
          <a:noFill/>
        </p:spPr>
        <p:txBody>
          <a:bodyPr wrap="square">
            <a:spAutoFit/>
          </a:bodyPr>
          <a:lstStyle/>
          <a:p>
            <a:r>
              <a:rPr lang="en-US" sz="2100" dirty="0">
                <a:latin typeface="Times New Roman" panose="02020603050405020304" pitchFamily="18" charset="0"/>
                <a:cs typeface="Times New Roman" panose="02020603050405020304" pitchFamily="18" charset="0"/>
              </a:rPr>
              <a:t>The compressed-based model is also linked to probabilistic models with hidden variables. Since we won't always be working with every feature of a large dataset, this approach ensures that we focus on the most relevant information, making the process more efficient.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172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7455-8EB3-A456-E5B3-DCB28698C799}"/>
              </a:ext>
            </a:extLst>
          </p:cNvPr>
          <p:cNvSpPr>
            <a:spLocks noGrp="1"/>
          </p:cNvSpPr>
          <p:nvPr>
            <p:ph type="title"/>
          </p:nvPr>
        </p:nvSpPr>
        <p:spPr>
          <a:xfrm>
            <a:off x="838200" y="0"/>
            <a:ext cx="10515600" cy="858129"/>
          </a:xfrm>
        </p:spPr>
        <p:txBody>
          <a:bodyPr>
            <a:normAutofit/>
          </a:bodyPr>
          <a:lstStyle/>
          <a:p>
            <a:pPr algn="ctr"/>
            <a:r>
              <a:rPr lang="en-IN" sz="3600" b="1" dirty="0">
                <a:latin typeface="Times New Roman" panose="02020603050405020304" pitchFamily="18" charset="0"/>
                <a:cs typeface="Times New Roman" panose="02020603050405020304" pitchFamily="18" charset="0"/>
              </a:rPr>
              <a:t>Trends in Machine Learning</a:t>
            </a:r>
          </a:p>
        </p:txBody>
      </p:sp>
      <p:sp>
        <p:nvSpPr>
          <p:cNvPr id="3" name="Content Placeholder 2">
            <a:extLst>
              <a:ext uri="{FF2B5EF4-FFF2-40B4-BE49-F238E27FC236}">
                <a16:creationId xmlns:a16="http://schemas.microsoft.com/office/drawing/2014/main" id="{0267C483-DE92-D3F9-02DA-DEC97A53E4EA}"/>
              </a:ext>
            </a:extLst>
          </p:cNvPr>
          <p:cNvSpPr>
            <a:spLocks noGrp="1"/>
          </p:cNvSpPr>
          <p:nvPr>
            <p:ph idx="1"/>
          </p:nvPr>
        </p:nvSpPr>
        <p:spPr/>
        <p:txBody>
          <a:bodyPr/>
          <a:lstStyle/>
          <a:p>
            <a:pPr marL="0" indent="0">
              <a:buNone/>
            </a:pPr>
            <a:r>
              <a:rPr lang="en-US" dirty="0"/>
              <a:t> </a:t>
            </a:r>
            <a:endParaRPr lang="en-IN" dirty="0"/>
          </a:p>
        </p:txBody>
      </p:sp>
      <p:sp>
        <p:nvSpPr>
          <p:cNvPr id="9" name="TextBox 8">
            <a:extLst>
              <a:ext uri="{FF2B5EF4-FFF2-40B4-BE49-F238E27FC236}">
                <a16:creationId xmlns:a16="http://schemas.microsoft.com/office/drawing/2014/main" id="{9EF480F7-2910-C8DC-3212-9A4CB8124F04}"/>
              </a:ext>
            </a:extLst>
          </p:cNvPr>
          <p:cNvSpPr txBox="1"/>
          <p:nvPr/>
        </p:nvSpPr>
        <p:spPr>
          <a:xfrm>
            <a:off x="192771" y="858129"/>
            <a:ext cx="8560849"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Models and symbols bagging and boosting:-</a:t>
            </a:r>
            <a:endParaRPr lang="en-IN"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D5DB439-A9DE-633E-B4A8-93B28ADF6374}"/>
              </a:ext>
            </a:extLst>
          </p:cNvPr>
          <p:cNvSpPr txBox="1"/>
          <p:nvPr/>
        </p:nvSpPr>
        <p:spPr>
          <a:xfrm>
            <a:off x="192771" y="1500814"/>
            <a:ext cx="6098344"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Bagging:</a:t>
            </a:r>
          </a:p>
        </p:txBody>
      </p:sp>
      <p:pic>
        <p:nvPicPr>
          <p:cNvPr id="13" name="Picture 12">
            <a:extLst>
              <a:ext uri="{FF2B5EF4-FFF2-40B4-BE49-F238E27FC236}">
                <a16:creationId xmlns:a16="http://schemas.microsoft.com/office/drawing/2014/main" id="{084E0423-EAB1-CD64-5DEF-1D40002119DD}"/>
              </a:ext>
            </a:extLst>
          </p:cNvPr>
          <p:cNvPicPr>
            <a:picLocks noChangeAspect="1"/>
          </p:cNvPicPr>
          <p:nvPr/>
        </p:nvPicPr>
        <p:blipFill>
          <a:blip r:embed="rId2"/>
          <a:stretch>
            <a:fillRect/>
          </a:stretch>
        </p:blipFill>
        <p:spPr>
          <a:xfrm>
            <a:off x="118913" y="2053844"/>
            <a:ext cx="9132110" cy="4628949"/>
          </a:xfrm>
          <a:prstGeom prst="rect">
            <a:avLst/>
          </a:prstGeom>
        </p:spPr>
      </p:pic>
      <p:pic>
        <p:nvPicPr>
          <p:cNvPr id="14" name="Picture 13">
            <a:extLst>
              <a:ext uri="{FF2B5EF4-FFF2-40B4-BE49-F238E27FC236}">
                <a16:creationId xmlns:a16="http://schemas.microsoft.com/office/drawing/2014/main" id="{A17B65FF-119E-A861-9ACD-E9C71A3F5508}"/>
              </a:ext>
            </a:extLst>
          </p:cNvPr>
          <p:cNvPicPr>
            <a:picLocks noChangeAspect="1"/>
          </p:cNvPicPr>
          <p:nvPr/>
        </p:nvPicPr>
        <p:blipFill rotWithShape="1">
          <a:blip r:embed="rId3"/>
          <a:srcRect b="52974"/>
          <a:stretch/>
        </p:blipFill>
        <p:spPr>
          <a:xfrm>
            <a:off x="4115790" y="4148471"/>
            <a:ext cx="3960420" cy="2534322"/>
          </a:xfrm>
          <a:prstGeom prst="rect">
            <a:avLst/>
          </a:prstGeom>
        </p:spPr>
      </p:pic>
      <p:pic>
        <p:nvPicPr>
          <p:cNvPr id="15" name="Picture 14">
            <a:extLst>
              <a:ext uri="{FF2B5EF4-FFF2-40B4-BE49-F238E27FC236}">
                <a16:creationId xmlns:a16="http://schemas.microsoft.com/office/drawing/2014/main" id="{A246D4FB-4D2F-AC87-462B-9085C6DFAE8D}"/>
              </a:ext>
            </a:extLst>
          </p:cNvPr>
          <p:cNvPicPr>
            <a:picLocks noChangeAspect="1"/>
          </p:cNvPicPr>
          <p:nvPr/>
        </p:nvPicPr>
        <p:blipFill rotWithShape="1">
          <a:blip r:embed="rId3"/>
          <a:srcRect t="50854"/>
          <a:stretch/>
        </p:blipFill>
        <p:spPr>
          <a:xfrm>
            <a:off x="7729525" y="4084388"/>
            <a:ext cx="3885406" cy="2598405"/>
          </a:xfrm>
          <a:prstGeom prst="rect">
            <a:avLst/>
          </a:prstGeom>
        </p:spPr>
      </p:pic>
    </p:spTree>
    <p:extLst>
      <p:ext uri="{BB962C8B-B14F-4D97-AF65-F5344CB8AC3E}">
        <p14:creationId xmlns:p14="http://schemas.microsoft.com/office/powerpoint/2010/main" val="186099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EC62-718A-71FD-DC8B-2C8CD961BE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E9D95F0-26AE-D742-8CCF-902D79CD7F9F}"/>
              </a:ext>
            </a:extLst>
          </p:cNvPr>
          <p:cNvSpPr>
            <a:spLocks noGrp="1"/>
          </p:cNvSpPr>
          <p:nvPr>
            <p:ph idx="1"/>
          </p:nvPr>
        </p:nvSpPr>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CE3A25EF-8192-9BC9-D116-45CDEE7553B6}"/>
              </a:ext>
            </a:extLst>
          </p:cNvPr>
          <p:cNvPicPr>
            <a:picLocks noChangeAspect="1"/>
          </p:cNvPicPr>
          <p:nvPr/>
        </p:nvPicPr>
        <p:blipFill>
          <a:blip r:embed="rId2"/>
          <a:stretch>
            <a:fillRect/>
          </a:stretch>
        </p:blipFill>
        <p:spPr>
          <a:xfrm>
            <a:off x="150055" y="365125"/>
            <a:ext cx="11812530" cy="6127750"/>
          </a:xfrm>
          <a:prstGeom prst="rect">
            <a:avLst/>
          </a:prstGeom>
        </p:spPr>
      </p:pic>
    </p:spTree>
    <p:extLst>
      <p:ext uri="{BB962C8B-B14F-4D97-AF65-F5344CB8AC3E}">
        <p14:creationId xmlns:p14="http://schemas.microsoft.com/office/powerpoint/2010/main" val="3274048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1C8C-972F-4A3E-744F-5AE7D6F3F32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978F5C0-7460-3B17-3D0D-24EF6796460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9668843-B3A7-3A43-97BC-0935C873C22F}"/>
              </a:ext>
            </a:extLst>
          </p:cNvPr>
          <p:cNvPicPr>
            <a:picLocks noChangeAspect="1"/>
          </p:cNvPicPr>
          <p:nvPr/>
        </p:nvPicPr>
        <p:blipFill>
          <a:blip r:embed="rId2"/>
          <a:stretch>
            <a:fillRect/>
          </a:stretch>
        </p:blipFill>
        <p:spPr>
          <a:xfrm>
            <a:off x="0" y="0"/>
            <a:ext cx="9028446" cy="3784294"/>
          </a:xfrm>
          <a:prstGeom prst="rect">
            <a:avLst/>
          </a:prstGeom>
        </p:spPr>
      </p:pic>
      <p:pic>
        <p:nvPicPr>
          <p:cNvPr id="7" name="Picture 6">
            <a:extLst>
              <a:ext uri="{FF2B5EF4-FFF2-40B4-BE49-F238E27FC236}">
                <a16:creationId xmlns:a16="http://schemas.microsoft.com/office/drawing/2014/main" id="{F64F55CA-3DC2-5929-A89D-B2093EF7F2DA}"/>
              </a:ext>
            </a:extLst>
          </p:cNvPr>
          <p:cNvPicPr>
            <a:picLocks noChangeAspect="1"/>
          </p:cNvPicPr>
          <p:nvPr/>
        </p:nvPicPr>
        <p:blipFill>
          <a:blip r:embed="rId3"/>
          <a:stretch>
            <a:fillRect/>
          </a:stretch>
        </p:blipFill>
        <p:spPr>
          <a:xfrm>
            <a:off x="-1" y="3706838"/>
            <a:ext cx="9028447" cy="3151162"/>
          </a:xfrm>
          <a:prstGeom prst="rect">
            <a:avLst/>
          </a:prstGeom>
        </p:spPr>
      </p:pic>
    </p:spTree>
    <p:extLst>
      <p:ext uri="{BB962C8B-B14F-4D97-AF65-F5344CB8AC3E}">
        <p14:creationId xmlns:p14="http://schemas.microsoft.com/office/powerpoint/2010/main" val="3075213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980F-7E2D-C986-C2C5-815A736D289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3300D09-2EBD-4D34-2BCC-E8B1433CAFA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F74636CD-9115-B94E-4D30-289E63E7A884}"/>
              </a:ext>
            </a:extLst>
          </p:cNvPr>
          <p:cNvPicPr>
            <a:picLocks noChangeAspect="1"/>
          </p:cNvPicPr>
          <p:nvPr/>
        </p:nvPicPr>
        <p:blipFill>
          <a:blip r:embed="rId2"/>
          <a:stretch>
            <a:fillRect/>
          </a:stretch>
        </p:blipFill>
        <p:spPr>
          <a:xfrm>
            <a:off x="0" y="3418292"/>
            <a:ext cx="8468751" cy="1071827"/>
          </a:xfrm>
          <a:prstGeom prst="rect">
            <a:avLst/>
          </a:prstGeom>
        </p:spPr>
      </p:pic>
      <p:sp>
        <p:nvSpPr>
          <p:cNvPr id="9" name="TextBox 8">
            <a:extLst>
              <a:ext uri="{FF2B5EF4-FFF2-40B4-BE49-F238E27FC236}">
                <a16:creationId xmlns:a16="http://schemas.microsoft.com/office/drawing/2014/main" id="{123E5CBB-DD3D-DCA8-3C22-8D404B247712}"/>
              </a:ext>
            </a:extLst>
          </p:cNvPr>
          <p:cNvSpPr txBox="1"/>
          <p:nvPr/>
        </p:nvSpPr>
        <p:spPr>
          <a:xfrm>
            <a:off x="0" y="4698469"/>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the context of our example, when predicting prices for different subsets of data—such as houses with 3 rooms, 2 rooms, and 1 room—the 5 models are being applied simultaneously to each subset. </a:t>
            </a:r>
            <a:endParaRPr lang="en-IN" dirty="0"/>
          </a:p>
        </p:txBody>
      </p:sp>
      <p:sp>
        <p:nvSpPr>
          <p:cNvPr id="11" name="TextBox 10">
            <a:extLst>
              <a:ext uri="{FF2B5EF4-FFF2-40B4-BE49-F238E27FC236}">
                <a16:creationId xmlns:a16="http://schemas.microsoft.com/office/drawing/2014/main" id="{F7148E58-868F-D8CA-01EC-5D1E2F042415}"/>
              </a:ext>
            </a:extLst>
          </p:cNvPr>
          <p:cNvSpPr txBox="1"/>
          <p:nvPr/>
        </p:nvSpPr>
        <p:spPr>
          <a:xfrm>
            <a:off x="0" y="5614705"/>
            <a:ext cx="12192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After getting the predictions from all models for each room type, you can aggregate the results (typically by averaging) to come up with a final predicted price for each subset.</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7C651AD-6F22-E5A5-D7FB-59DB3741EE71}"/>
              </a:ext>
            </a:extLst>
          </p:cNvPr>
          <p:cNvPicPr>
            <a:picLocks noChangeAspect="1"/>
          </p:cNvPicPr>
          <p:nvPr/>
        </p:nvPicPr>
        <p:blipFill>
          <a:blip r:embed="rId3"/>
          <a:stretch>
            <a:fillRect/>
          </a:stretch>
        </p:blipFill>
        <p:spPr>
          <a:xfrm>
            <a:off x="0" y="695202"/>
            <a:ext cx="7019925" cy="2438400"/>
          </a:xfrm>
          <a:prstGeom prst="rect">
            <a:avLst/>
          </a:prstGeom>
        </p:spPr>
      </p:pic>
    </p:spTree>
    <p:extLst>
      <p:ext uri="{BB962C8B-B14F-4D97-AF65-F5344CB8AC3E}">
        <p14:creationId xmlns:p14="http://schemas.microsoft.com/office/powerpoint/2010/main" val="1578482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29E8-F4B7-6F41-3FD7-AB3C7ABF50A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A00DC12-1414-2A99-BC5A-9C00E66D07A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C072269-30C8-DE54-EB32-8A55B245648B}"/>
              </a:ext>
            </a:extLst>
          </p:cNvPr>
          <p:cNvPicPr>
            <a:picLocks noChangeAspect="1"/>
          </p:cNvPicPr>
          <p:nvPr/>
        </p:nvPicPr>
        <p:blipFill>
          <a:blip r:embed="rId2"/>
          <a:stretch>
            <a:fillRect/>
          </a:stretch>
        </p:blipFill>
        <p:spPr>
          <a:xfrm>
            <a:off x="0" y="-4763"/>
            <a:ext cx="9897706" cy="6181725"/>
          </a:xfrm>
          <a:prstGeom prst="rect">
            <a:avLst/>
          </a:prstGeom>
        </p:spPr>
      </p:pic>
      <p:pic>
        <p:nvPicPr>
          <p:cNvPr id="7" name="Picture 6">
            <a:extLst>
              <a:ext uri="{FF2B5EF4-FFF2-40B4-BE49-F238E27FC236}">
                <a16:creationId xmlns:a16="http://schemas.microsoft.com/office/drawing/2014/main" id="{2AF4AD63-921F-5C05-6B0A-C071A33E5F4B}"/>
              </a:ext>
            </a:extLst>
          </p:cNvPr>
          <p:cNvPicPr>
            <a:picLocks noChangeAspect="1"/>
          </p:cNvPicPr>
          <p:nvPr/>
        </p:nvPicPr>
        <p:blipFill>
          <a:blip r:embed="rId3"/>
          <a:stretch>
            <a:fillRect/>
          </a:stretch>
        </p:blipFill>
        <p:spPr>
          <a:xfrm>
            <a:off x="3934705" y="4988701"/>
            <a:ext cx="3324225" cy="1504174"/>
          </a:xfrm>
          <a:prstGeom prst="rect">
            <a:avLst/>
          </a:prstGeom>
        </p:spPr>
      </p:pic>
    </p:spTree>
    <p:extLst>
      <p:ext uri="{BB962C8B-B14F-4D97-AF65-F5344CB8AC3E}">
        <p14:creationId xmlns:p14="http://schemas.microsoft.com/office/powerpoint/2010/main" val="30477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BF9C-F592-C572-08AC-7AF1020985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FD0BBBF-6FCD-ABBB-D03E-06D62348A9C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1308C8D-ACB0-CE6B-C1EB-5E1812498370}"/>
              </a:ext>
            </a:extLst>
          </p:cNvPr>
          <p:cNvPicPr>
            <a:picLocks noChangeAspect="1"/>
          </p:cNvPicPr>
          <p:nvPr/>
        </p:nvPicPr>
        <p:blipFill>
          <a:blip r:embed="rId2"/>
          <a:stretch>
            <a:fillRect/>
          </a:stretch>
        </p:blipFill>
        <p:spPr>
          <a:xfrm>
            <a:off x="-1" y="0"/>
            <a:ext cx="5711483" cy="2813631"/>
          </a:xfrm>
          <a:prstGeom prst="rect">
            <a:avLst/>
          </a:prstGeom>
        </p:spPr>
      </p:pic>
      <p:pic>
        <p:nvPicPr>
          <p:cNvPr id="7" name="Picture 6">
            <a:extLst>
              <a:ext uri="{FF2B5EF4-FFF2-40B4-BE49-F238E27FC236}">
                <a16:creationId xmlns:a16="http://schemas.microsoft.com/office/drawing/2014/main" id="{A4398AE4-526D-DFE6-8E14-2B2268A08D85}"/>
              </a:ext>
            </a:extLst>
          </p:cNvPr>
          <p:cNvPicPr>
            <a:picLocks noChangeAspect="1"/>
          </p:cNvPicPr>
          <p:nvPr/>
        </p:nvPicPr>
        <p:blipFill>
          <a:blip r:embed="rId3"/>
          <a:stretch>
            <a:fillRect/>
          </a:stretch>
        </p:blipFill>
        <p:spPr>
          <a:xfrm>
            <a:off x="6095999" y="0"/>
            <a:ext cx="5928597" cy="2584106"/>
          </a:xfrm>
          <a:prstGeom prst="rect">
            <a:avLst/>
          </a:prstGeom>
        </p:spPr>
      </p:pic>
      <p:pic>
        <p:nvPicPr>
          <p:cNvPr id="9" name="Picture 8">
            <a:extLst>
              <a:ext uri="{FF2B5EF4-FFF2-40B4-BE49-F238E27FC236}">
                <a16:creationId xmlns:a16="http://schemas.microsoft.com/office/drawing/2014/main" id="{B47D16C4-F330-1159-8A1C-68E6BBBD6C83}"/>
              </a:ext>
            </a:extLst>
          </p:cNvPr>
          <p:cNvPicPr>
            <a:picLocks noChangeAspect="1"/>
          </p:cNvPicPr>
          <p:nvPr/>
        </p:nvPicPr>
        <p:blipFill>
          <a:blip r:embed="rId4"/>
          <a:stretch>
            <a:fillRect/>
          </a:stretch>
        </p:blipFill>
        <p:spPr>
          <a:xfrm>
            <a:off x="2250831" y="2948567"/>
            <a:ext cx="7399605" cy="351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0451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9A03-BAB7-6339-7E7A-C72BC2E82C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D6AC0BA-F4E0-60AF-430C-D3E8769EEE5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3F5D5-90DD-89B8-416E-05E74527CF8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61590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D4AA-E811-1420-5634-46DCE91267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DEFD088-2BB6-F853-C337-8AF60722EC33}"/>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4D1109D2-84E5-9A04-228F-6D02A580FABF}"/>
              </a:ext>
            </a:extLst>
          </p:cNvPr>
          <p:cNvSpPr txBox="1"/>
          <p:nvPr/>
        </p:nvSpPr>
        <p:spPr>
          <a:xfrm>
            <a:off x="179363" y="149681"/>
            <a:ext cx="609834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Boosting:</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A92CDAC-3D55-C3F3-32A0-58B8B8F9DE08}"/>
              </a:ext>
            </a:extLst>
          </p:cNvPr>
          <p:cNvPicPr>
            <a:picLocks noChangeAspect="1"/>
          </p:cNvPicPr>
          <p:nvPr/>
        </p:nvPicPr>
        <p:blipFill>
          <a:blip r:embed="rId2"/>
          <a:stretch>
            <a:fillRect/>
          </a:stretch>
        </p:blipFill>
        <p:spPr>
          <a:xfrm>
            <a:off x="570914" y="691930"/>
            <a:ext cx="10782885" cy="5821137"/>
          </a:xfrm>
          <a:prstGeom prst="rect">
            <a:avLst/>
          </a:prstGeom>
        </p:spPr>
      </p:pic>
    </p:spTree>
    <p:extLst>
      <p:ext uri="{BB962C8B-B14F-4D97-AF65-F5344CB8AC3E}">
        <p14:creationId xmlns:p14="http://schemas.microsoft.com/office/powerpoint/2010/main" val="3985223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7C14-3AB2-A43A-63BB-258E98C516F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6F81C4-E0CD-D641-32D9-068532BD282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2AE18D0-A728-01E5-248F-5974CB7804B4}"/>
              </a:ext>
            </a:extLst>
          </p:cNvPr>
          <p:cNvPicPr>
            <a:picLocks noChangeAspect="1"/>
          </p:cNvPicPr>
          <p:nvPr/>
        </p:nvPicPr>
        <p:blipFill>
          <a:blip r:embed="rId2"/>
          <a:stretch>
            <a:fillRect/>
          </a:stretch>
        </p:blipFill>
        <p:spPr>
          <a:xfrm>
            <a:off x="2928" y="0"/>
            <a:ext cx="10203181" cy="4441902"/>
          </a:xfrm>
          <a:prstGeom prst="rect">
            <a:avLst/>
          </a:prstGeom>
        </p:spPr>
      </p:pic>
      <p:pic>
        <p:nvPicPr>
          <p:cNvPr id="7" name="Picture 6">
            <a:extLst>
              <a:ext uri="{FF2B5EF4-FFF2-40B4-BE49-F238E27FC236}">
                <a16:creationId xmlns:a16="http://schemas.microsoft.com/office/drawing/2014/main" id="{B12AD25C-7795-F1CC-8E7C-17BE871C2911}"/>
              </a:ext>
            </a:extLst>
          </p:cNvPr>
          <p:cNvPicPr>
            <a:picLocks noChangeAspect="1"/>
          </p:cNvPicPr>
          <p:nvPr/>
        </p:nvPicPr>
        <p:blipFill>
          <a:blip r:embed="rId3"/>
          <a:stretch>
            <a:fillRect/>
          </a:stretch>
        </p:blipFill>
        <p:spPr>
          <a:xfrm>
            <a:off x="0" y="6087284"/>
            <a:ext cx="9935895" cy="764317"/>
          </a:xfrm>
          <a:prstGeom prst="rect">
            <a:avLst/>
          </a:prstGeom>
        </p:spPr>
      </p:pic>
      <p:pic>
        <p:nvPicPr>
          <p:cNvPr id="15" name="Picture 14">
            <a:extLst>
              <a:ext uri="{FF2B5EF4-FFF2-40B4-BE49-F238E27FC236}">
                <a16:creationId xmlns:a16="http://schemas.microsoft.com/office/drawing/2014/main" id="{F355079B-A179-604D-7852-6E39CBBE438C}"/>
              </a:ext>
            </a:extLst>
          </p:cNvPr>
          <p:cNvPicPr>
            <a:picLocks noChangeAspect="1"/>
          </p:cNvPicPr>
          <p:nvPr/>
        </p:nvPicPr>
        <p:blipFill>
          <a:blip r:embed="rId4"/>
          <a:stretch>
            <a:fillRect/>
          </a:stretch>
        </p:blipFill>
        <p:spPr>
          <a:xfrm>
            <a:off x="4190118" y="4442657"/>
            <a:ext cx="3469982" cy="1644627"/>
          </a:xfrm>
          <a:prstGeom prst="rect">
            <a:avLst/>
          </a:prstGeom>
        </p:spPr>
      </p:pic>
    </p:spTree>
    <p:extLst>
      <p:ext uri="{BB962C8B-B14F-4D97-AF65-F5344CB8AC3E}">
        <p14:creationId xmlns:p14="http://schemas.microsoft.com/office/powerpoint/2010/main" val="86901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4566-F5ED-45DD-171E-E74126A5345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92C141-563E-0653-E13B-F24F3647C4B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3E783F0-17FA-A9A9-1559-2675EEF41037}"/>
              </a:ext>
            </a:extLst>
          </p:cNvPr>
          <p:cNvPicPr>
            <a:picLocks noChangeAspect="1"/>
          </p:cNvPicPr>
          <p:nvPr/>
        </p:nvPicPr>
        <p:blipFill>
          <a:blip r:embed="rId2"/>
          <a:stretch>
            <a:fillRect/>
          </a:stretch>
        </p:blipFill>
        <p:spPr>
          <a:xfrm>
            <a:off x="114007" y="100013"/>
            <a:ext cx="8660398" cy="3867076"/>
          </a:xfrm>
          <a:prstGeom prst="rect">
            <a:avLst/>
          </a:prstGeom>
        </p:spPr>
      </p:pic>
      <p:pic>
        <p:nvPicPr>
          <p:cNvPr id="7" name="Picture 6">
            <a:extLst>
              <a:ext uri="{FF2B5EF4-FFF2-40B4-BE49-F238E27FC236}">
                <a16:creationId xmlns:a16="http://schemas.microsoft.com/office/drawing/2014/main" id="{52701507-B1DA-A0BB-545E-BBEC0F59F379}"/>
              </a:ext>
            </a:extLst>
          </p:cNvPr>
          <p:cNvPicPr>
            <a:picLocks noChangeAspect="1"/>
          </p:cNvPicPr>
          <p:nvPr/>
        </p:nvPicPr>
        <p:blipFill>
          <a:blip r:embed="rId3"/>
          <a:stretch>
            <a:fillRect/>
          </a:stretch>
        </p:blipFill>
        <p:spPr>
          <a:xfrm>
            <a:off x="114006" y="4001294"/>
            <a:ext cx="5857599" cy="2652724"/>
          </a:xfrm>
          <a:prstGeom prst="rect">
            <a:avLst/>
          </a:prstGeom>
        </p:spPr>
      </p:pic>
    </p:spTree>
    <p:extLst>
      <p:ext uri="{BB962C8B-B14F-4D97-AF65-F5344CB8AC3E}">
        <p14:creationId xmlns:p14="http://schemas.microsoft.com/office/powerpoint/2010/main" val="2766796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EB95-D4F0-CBC9-CF84-F0604E5FAA5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52E882-0A6E-018F-B900-16CFA9109C19}"/>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FB6F953C-E5AA-3881-9603-EAFEE3501D58}"/>
              </a:ext>
            </a:extLst>
          </p:cNvPr>
          <p:cNvPicPr>
            <a:picLocks noChangeAspect="1"/>
          </p:cNvPicPr>
          <p:nvPr/>
        </p:nvPicPr>
        <p:blipFill>
          <a:blip r:embed="rId2"/>
          <a:stretch>
            <a:fillRect/>
          </a:stretch>
        </p:blipFill>
        <p:spPr>
          <a:xfrm>
            <a:off x="1" y="38100"/>
            <a:ext cx="6424012" cy="3805238"/>
          </a:xfrm>
          <a:prstGeom prst="rect">
            <a:avLst/>
          </a:prstGeom>
        </p:spPr>
      </p:pic>
      <p:pic>
        <p:nvPicPr>
          <p:cNvPr id="6" name="Picture 5">
            <a:extLst>
              <a:ext uri="{FF2B5EF4-FFF2-40B4-BE49-F238E27FC236}">
                <a16:creationId xmlns:a16="http://schemas.microsoft.com/office/drawing/2014/main" id="{22F6F95C-7B69-0306-51F7-A039AFF787CE}"/>
              </a:ext>
            </a:extLst>
          </p:cNvPr>
          <p:cNvPicPr>
            <a:picLocks noChangeAspect="1"/>
          </p:cNvPicPr>
          <p:nvPr/>
        </p:nvPicPr>
        <p:blipFill>
          <a:blip r:embed="rId3"/>
          <a:stretch>
            <a:fillRect/>
          </a:stretch>
        </p:blipFill>
        <p:spPr>
          <a:xfrm>
            <a:off x="0" y="3886652"/>
            <a:ext cx="7318408" cy="1116770"/>
          </a:xfrm>
          <a:prstGeom prst="rect">
            <a:avLst/>
          </a:prstGeom>
        </p:spPr>
      </p:pic>
      <p:pic>
        <p:nvPicPr>
          <p:cNvPr id="8" name="Picture 7">
            <a:extLst>
              <a:ext uri="{FF2B5EF4-FFF2-40B4-BE49-F238E27FC236}">
                <a16:creationId xmlns:a16="http://schemas.microsoft.com/office/drawing/2014/main" id="{1B24E23C-0959-9E2B-F257-D3603C089F1D}"/>
              </a:ext>
            </a:extLst>
          </p:cNvPr>
          <p:cNvPicPr>
            <a:picLocks noChangeAspect="1"/>
          </p:cNvPicPr>
          <p:nvPr/>
        </p:nvPicPr>
        <p:blipFill>
          <a:blip r:embed="rId4"/>
          <a:stretch>
            <a:fillRect/>
          </a:stretch>
        </p:blipFill>
        <p:spPr>
          <a:xfrm>
            <a:off x="-1" y="5085532"/>
            <a:ext cx="9650437" cy="1763323"/>
          </a:xfrm>
          <a:prstGeom prst="rect">
            <a:avLst/>
          </a:prstGeom>
        </p:spPr>
      </p:pic>
    </p:spTree>
    <p:extLst>
      <p:ext uri="{BB962C8B-B14F-4D97-AF65-F5344CB8AC3E}">
        <p14:creationId xmlns:p14="http://schemas.microsoft.com/office/powerpoint/2010/main" val="2965933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2174-BDEC-9705-8658-FFA2C4F20B7D}"/>
              </a:ext>
            </a:extLst>
          </p:cNvPr>
          <p:cNvSpPr>
            <a:spLocks noGrp="1"/>
          </p:cNvSpPr>
          <p:nvPr>
            <p:ph type="title"/>
          </p:nvPr>
        </p:nvSpPr>
        <p:spPr>
          <a:xfrm>
            <a:off x="838200" y="1"/>
            <a:ext cx="10515600" cy="506436"/>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Bagging vs Boosting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58E623-F9FE-DA61-1E3B-6EC8456C162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38112B-8CCF-5781-AB08-1B6C2A42EA5C}"/>
              </a:ext>
            </a:extLst>
          </p:cNvPr>
          <p:cNvPicPr>
            <a:picLocks noChangeAspect="1"/>
          </p:cNvPicPr>
          <p:nvPr/>
        </p:nvPicPr>
        <p:blipFill>
          <a:blip r:embed="rId2"/>
          <a:stretch>
            <a:fillRect/>
          </a:stretch>
        </p:blipFill>
        <p:spPr>
          <a:xfrm>
            <a:off x="1139482" y="506437"/>
            <a:ext cx="9833317" cy="6351562"/>
          </a:xfrm>
          <a:prstGeom prst="rect">
            <a:avLst/>
          </a:prstGeom>
        </p:spPr>
      </p:pic>
    </p:spTree>
    <p:extLst>
      <p:ext uri="{BB962C8B-B14F-4D97-AF65-F5344CB8AC3E}">
        <p14:creationId xmlns:p14="http://schemas.microsoft.com/office/powerpoint/2010/main" val="3668195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584" y="-845345"/>
            <a:ext cx="10515600" cy="2392791"/>
          </a:xfrm>
        </p:spPr>
        <p:txBody>
          <a:bodyPr/>
          <a:lstStyle/>
          <a:p>
            <a:pPr algn="ctr"/>
            <a:r>
              <a:rPr lang="en-US" dirty="0"/>
              <a:t> </a:t>
            </a:r>
            <a:r>
              <a:rPr lang="en-US" b="1" dirty="0">
                <a:latin typeface="Times New Roman" panose="02020603050405020304" pitchFamily="18" charset="0"/>
                <a:cs typeface="Times New Roman" panose="02020603050405020304" pitchFamily="18" charset="0"/>
              </a:rPr>
              <a:t>Multitask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1" y="672460"/>
            <a:ext cx="1219200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Multi-Task Learning (MTL) is a technique where a model is trained to perform multiple tasks at once. Instead of creating separate models for each task, MTL allows a single model to share knowledge across different tasks. This can lead to better performance, especially when the tasks are related.</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0" y="1595790"/>
            <a:ext cx="631128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Here are a few examples of Multi-Task Learning (MTL) in action:</a:t>
            </a:r>
            <a:endParaRPr lang="en-IN" dirty="0">
              <a:latin typeface="Times New Roman" panose="02020603050405020304" pitchFamily="18" charset="0"/>
              <a:cs typeface="Times New Roman" panose="02020603050405020304" pitchFamily="18" charset="0"/>
            </a:endParaRPr>
          </a:p>
        </p:txBody>
      </p:sp>
      <p:sp>
        <p:nvSpPr>
          <p:cNvPr id="6" name="Rectangle 5"/>
          <p:cNvSpPr/>
          <p:nvPr/>
        </p:nvSpPr>
        <p:spPr>
          <a:xfrm>
            <a:off x="-1" y="1977407"/>
            <a:ext cx="12191999"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Natural Language Processing (NLP)</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Sentiment Analysis and Emotion Detection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single model can be trained to classify the sentiment of a text (positive, negative, neutral) while also detecting specific emotions (e.g., joy, anger, sadness). By sharing a common feature extractor that understands language structure, the model can improve its performance on both tasks.</a:t>
            </a:r>
          </a:p>
        </p:txBody>
      </p:sp>
      <p:sp>
        <p:nvSpPr>
          <p:cNvPr id="7" name="Rectangle 6"/>
          <p:cNvSpPr/>
          <p:nvPr/>
        </p:nvSpPr>
        <p:spPr>
          <a:xfrm>
            <a:off x="-1" y="3609927"/>
            <a:ext cx="12191998"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Computer Vision </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Gender detection and age detection Description</a:t>
            </a:r>
          </a:p>
          <a:p>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In a multi-task learning model for computer vision, both </a:t>
            </a:r>
            <a:r>
              <a:rPr lang="en-US" b="1" dirty="0">
                <a:latin typeface="Times New Roman" panose="02020603050405020304" pitchFamily="18" charset="0"/>
                <a:cs typeface="Times New Roman" panose="02020603050405020304" pitchFamily="18" charset="0"/>
              </a:rPr>
              <a:t>gender detection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age detection</a:t>
            </a:r>
            <a:r>
              <a:rPr lang="en-US" dirty="0">
                <a:latin typeface="Times New Roman" panose="02020603050405020304" pitchFamily="18" charset="0"/>
                <a:cs typeface="Times New Roman" panose="02020603050405020304" pitchFamily="18" charset="0"/>
              </a:rPr>
              <a:t> are performed simultaneously. The model uses a shared network to learn common facial features, then has separate parts to predict gender (male or female) and estimate age. This method boosts accuracy, saves training time, and helps avoid overfitting, making it useful for social media and retail.</a:t>
            </a:r>
            <a:endParaRPr lang="en-IN" b="1" dirty="0">
              <a:latin typeface="Times New Roman" panose="02020603050405020304" pitchFamily="18" charset="0"/>
              <a:cs typeface="Times New Roman" panose="02020603050405020304" pitchFamily="18" charset="0"/>
            </a:endParaRPr>
          </a:p>
        </p:txBody>
      </p:sp>
      <p:sp>
        <p:nvSpPr>
          <p:cNvPr id="8" name="Rectangle 7"/>
          <p:cNvSpPr/>
          <p:nvPr/>
        </p:nvSpPr>
        <p:spPr>
          <a:xfrm>
            <a:off x="-3" y="5503874"/>
            <a:ext cx="12192003"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User Behavior Prediction and Recommendation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Predict user behavior and recommend products.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predicts how users will behave online while suggesting products, improving personalization by learning from both tasks.</a:t>
            </a:r>
          </a:p>
        </p:txBody>
      </p:sp>
    </p:spTree>
    <p:extLst>
      <p:ext uri="{BB962C8B-B14F-4D97-AF65-F5344CB8AC3E}">
        <p14:creationId xmlns:p14="http://schemas.microsoft.com/office/powerpoint/2010/main" val="3809542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0" y="140677"/>
            <a:ext cx="12309231"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Speech Recognition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Speech Transcription and Speaker Identification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can be trained to convert spoken language into text while also identifying who is speaking. By learning shared audio features, the model can become more adept at distinguishing different speakers and accurately transcribing speech.</a:t>
            </a:r>
          </a:p>
        </p:txBody>
      </p:sp>
      <p:sp>
        <p:nvSpPr>
          <p:cNvPr id="5" name="Rectangle 4"/>
          <p:cNvSpPr/>
          <p:nvPr/>
        </p:nvSpPr>
        <p:spPr>
          <a:xfrm>
            <a:off x="0" y="1482367"/>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Autonomous Vehicles</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Object Detection and Lane Detection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An autonomous driving system can detect pedestrians, vehicles, and traffic signs while also recognizing lane boundaries. By sharing features learned from the environment, the model enhances its ability to navigate safely and effectively.</a:t>
            </a:r>
          </a:p>
        </p:txBody>
      </p:sp>
      <p:sp>
        <p:nvSpPr>
          <p:cNvPr id="6" name="Rectangle 5"/>
          <p:cNvSpPr/>
          <p:nvPr/>
        </p:nvSpPr>
        <p:spPr>
          <a:xfrm>
            <a:off x="0" y="2819961"/>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Healthcare</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Disease Diagnosis and Risk Prediction</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deep learning model can analyze medical images (like X-rays) to diagnose diseases and simultaneously predict the risk of future complications. Sharing knowledge about image features helps improve the accuracy of both tasks.</a:t>
            </a:r>
          </a:p>
        </p:txBody>
      </p:sp>
      <p:sp>
        <p:nvSpPr>
          <p:cNvPr id="8" name="Rectangle 7"/>
          <p:cNvSpPr/>
          <p:nvPr/>
        </p:nvSpPr>
        <p:spPr>
          <a:xfrm>
            <a:off x="0" y="4154047"/>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Speech Recognition and Emotion Detection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Transcribe spoken language and identify emotions.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processes audio to convert speech into text and detect emotions, enhancing understanding of context by learning from both tasks.</a:t>
            </a:r>
          </a:p>
        </p:txBody>
      </p:sp>
      <p:sp>
        <p:nvSpPr>
          <p:cNvPr id="9" name="Rectangle 8"/>
          <p:cNvSpPr/>
          <p:nvPr/>
        </p:nvSpPr>
        <p:spPr>
          <a:xfrm>
            <a:off x="1" y="5513474"/>
            <a:ext cx="1219200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Captioning and Object Detection</a:t>
            </a:r>
          </a:p>
          <a:p>
            <a:r>
              <a:rPr lang="en-US" b="1" dirty="0">
                <a:latin typeface="Times New Roman" panose="02020603050405020304" pitchFamily="18" charset="0"/>
                <a:cs typeface="Times New Roman" panose="02020603050405020304" pitchFamily="18" charset="0"/>
              </a:rPr>
              <a:t>Task:</a:t>
            </a:r>
            <a:r>
              <a:rPr lang="en-US" dirty="0">
                <a:latin typeface="Times New Roman" panose="02020603050405020304" pitchFamily="18" charset="0"/>
                <a:cs typeface="Times New Roman" panose="02020603050405020304" pitchFamily="18" charset="0"/>
              </a:rPr>
              <a:t> Generate descriptive captions and identify objects.</a:t>
            </a:r>
          </a:p>
          <a:p>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model creates captions for images while detecting objects within them, improving the accuracy of descriptions through shared features.</a:t>
            </a:r>
          </a:p>
        </p:txBody>
      </p:sp>
    </p:spTree>
    <p:extLst>
      <p:ext uri="{BB962C8B-B14F-4D97-AF65-F5344CB8AC3E}">
        <p14:creationId xmlns:p14="http://schemas.microsoft.com/office/powerpoint/2010/main" val="1234184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
            <a:ext cx="10515600" cy="949568"/>
          </a:xfrm>
        </p:spPr>
        <p:txBody>
          <a:bodyPr/>
          <a:lstStyle/>
          <a:p>
            <a:pPr algn="ctr"/>
            <a:r>
              <a:rPr lang="en-US" b="1" dirty="0">
                <a:latin typeface="Times New Roman" panose="02020603050405020304" pitchFamily="18" charset="0"/>
                <a:cs typeface="Times New Roman" panose="02020603050405020304" pitchFamily="18" charset="0"/>
              </a:rPr>
              <a:t>Online Learning and Sequence Prediction </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98" y="827209"/>
            <a:ext cx="6532317" cy="397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75" y="4624754"/>
            <a:ext cx="62579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843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sp>
        <p:nvSpPr>
          <p:cNvPr id="4" name="Rectangle 3"/>
          <p:cNvSpPr/>
          <p:nvPr/>
        </p:nvSpPr>
        <p:spPr>
          <a:xfrm>
            <a:off x="1" y="58561"/>
            <a:ext cx="4852382" cy="36933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Another Example: Product Recommendations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06567"/>
            <a:ext cx="6670431" cy="392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323" y="4431323"/>
            <a:ext cx="7012678"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324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CD73-EA61-DD66-FABF-8C0F003BC0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55A95B0-CDC9-871E-718F-331045264A0C}"/>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63151673-E8BB-9704-783F-0AFE52673F10}"/>
              </a:ext>
            </a:extLst>
          </p:cNvPr>
          <p:cNvPicPr>
            <a:picLocks noChangeAspect="1"/>
          </p:cNvPicPr>
          <p:nvPr/>
        </p:nvPicPr>
        <p:blipFill>
          <a:blip r:embed="rId2"/>
          <a:stretch>
            <a:fillRect/>
          </a:stretch>
        </p:blipFill>
        <p:spPr>
          <a:xfrm>
            <a:off x="112695" y="562708"/>
            <a:ext cx="11971453" cy="5930167"/>
          </a:xfrm>
          <a:prstGeom prst="rect">
            <a:avLst/>
          </a:prstGeom>
        </p:spPr>
      </p:pic>
    </p:spTree>
    <p:extLst>
      <p:ext uri="{BB962C8B-B14F-4D97-AF65-F5344CB8AC3E}">
        <p14:creationId xmlns:p14="http://schemas.microsoft.com/office/powerpoint/2010/main" val="3401117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4112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38553"/>
          </a:xfrm>
        </p:spPr>
        <p:txBody>
          <a:bodyPr/>
          <a:lstStyle/>
          <a:p>
            <a:pPr algn="ctr"/>
            <a:r>
              <a:rPr lang="en-US" b="1" dirty="0">
                <a:latin typeface="Times New Roman" panose="02020603050405020304" pitchFamily="18" charset="0"/>
                <a:cs typeface="Times New Roman" panose="02020603050405020304" pitchFamily="18" charset="0"/>
              </a:rPr>
              <a:t>Data streams and active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1324"/>
            <a:ext cx="6213230" cy="345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644" y="3955878"/>
            <a:ext cx="4694308" cy="129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629" y="5384230"/>
            <a:ext cx="6300370" cy="129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961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60B2-5D21-D9D9-23C6-D7573E8DC49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A0BE754-D4D5-9F8C-B556-8777EBE93D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0282470-432B-2C92-36F8-C70CB3893558}"/>
              </a:ext>
            </a:extLst>
          </p:cNvPr>
          <p:cNvPicPr>
            <a:picLocks noChangeAspect="1"/>
          </p:cNvPicPr>
          <p:nvPr/>
        </p:nvPicPr>
        <p:blipFill>
          <a:blip r:embed="rId2"/>
          <a:stretch>
            <a:fillRect/>
          </a:stretch>
        </p:blipFill>
        <p:spPr>
          <a:xfrm>
            <a:off x="221565" y="873644"/>
            <a:ext cx="3616348" cy="575328"/>
          </a:xfrm>
          <a:prstGeom prst="rect">
            <a:avLst/>
          </a:prstGeom>
        </p:spPr>
      </p:pic>
      <p:pic>
        <p:nvPicPr>
          <p:cNvPr id="7" name="Picture 6">
            <a:extLst>
              <a:ext uri="{FF2B5EF4-FFF2-40B4-BE49-F238E27FC236}">
                <a16:creationId xmlns:a16="http://schemas.microsoft.com/office/drawing/2014/main" id="{25A0CFC5-9DE1-A8D9-45CB-1476B0800D9F}"/>
              </a:ext>
            </a:extLst>
          </p:cNvPr>
          <p:cNvPicPr>
            <a:picLocks noChangeAspect="1"/>
          </p:cNvPicPr>
          <p:nvPr/>
        </p:nvPicPr>
        <p:blipFill>
          <a:blip r:embed="rId3"/>
          <a:stretch>
            <a:fillRect/>
          </a:stretch>
        </p:blipFill>
        <p:spPr>
          <a:xfrm>
            <a:off x="332362" y="2018231"/>
            <a:ext cx="11527276" cy="3966125"/>
          </a:xfrm>
          <a:prstGeom prst="rect">
            <a:avLst/>
          </a:prstGeom>
        </p:spPr>
      </p:pic>
    </p:spTree>
    <p:extLst>
      <p:ext uri="{BB962C8B-B14F-4D97-AF65-F5344CB8AC3E}">
        <p14:creationId xmlns:p14="http://schemas.microsoft.com/office/powerpoint/2010/main" val="3243313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959956" cy="4459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E383B249-57E1-C412-A778-604A0C31E205}"/>
              </a:ext>
            </a:extLst>
          </p:cNvPr>
          <p:cNvPicPr>
            <a:picLocks noChangeAspect="1"/>
          </p:cNvPicPr>
          <p:nvPr/>
        </p:nvPicPr>
        <p:blipFill>
          <a:blip r:embed="rId3"/>
          <a:stretch>
            <a:fillRect/>
          </a:stretch>
        </p:blipFill>
        <p:spPr>
          <a:xfrm>
            <a:off x="3327119" y="4459458"/>
            <a:ext cx="8864881" cy="2398542"/>
          </a:xfrm>
          <a:prstGeom prst="rect">
            <a:avLst/>
          </a:prstGeom>
        </p:spPr>
      </p:pic>
    </p:spTree>
    <p:extLst>
      <p:ext uri="{BB962C8B-B14F-4D97-AF65-F5344CB8AC3E}">
        <p14:creationId xmlns:p14="http://schemas.microsoft.com/office/powerpoint/2010/main" val="374684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BD62-F6C5-0FEA-C900-A929A97A73A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997E92C-D096-AAD3-BC86-91BA4C1D9C2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50CA982-BADC-9694-063C-F83EB0B886D4}"/>
              </a:ext>
            </a:extLst>
          </p:cNvPr>
          <p:cNvPicPr>
            <a:picLocks noChangeAspect="1"/>
          </p:cNvPicPr>
          <p:nvPr/>
        </p:nvPicPr>
        <p:blipFill>
          <a:blip r:embed="rId2"/>
          <a:stretch>
            <a:fillRect/>
          </a:stretch>
        </p:blipFill>
        <p:spPr>
          <a:xfrm>
            <a:off x="-1" y="280927"/>
            <a:ext cx="9239306" cy="2467036"/>
          </a:xfrm>
          <a:prstGeom prst="rect">
            <a:avLst/>
          </a:prstGeom>
        </p:spPr>
      </p:pic>
      <p:sp>
        <p:nvSpPr>
          <p:cNvPr id="7" name="TextBox 6">
            <a:extLst>
              <a:ext uri="{FF2B5EF4-FFF2-40B4-BE49-F238E27FC236}">
                <a16:creationId xmlns:a16="http://schemas.microsoft.com/office/drawing/2014/main" id="{5A0A902F-B1FC-1758-49C7-6412305B31AF}"/>
              </a:ext>
            </a:extLst>
          </p:cNvPr>
          <p:cNvSpPr txBox="1"/>
          <p:nvPr/>
        </p:nvSpPr>
        <p:spPr>
          <a:xfrm>
            <a:off x="2743201" y="3028890"/>
            <a:ext cx="6098344"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For example:</a:t>
            </a:r>
          </a:p>
        </p:txBody>
      </p:sp>
      <p:pic>
        <p:nvPicPr>
          <p:cNvPr id="11" name="Picture 10">
            <a:extLst>
              <a:ext uri="{FF2B5EF4-FFF2-40B4-BE49-F238E27FC236}">
                <a16:creationId xmlns:a16="http://schemas.microsoft.com/office/drawing/2014/main" id="{59270159-CD6C-DB3F-DC72-B01FED211B10}"/>
              </a:ext>
            </a:extLst>
          </p:cNvPr>
          <p:cNvPicPr>
            <a:picLocks noChangeAspect="1"/>
          </p:cNvPicPr>
          <p:nvPr/>
        </p:nvPicPr>
        <p:blipFill>
          <a:blip r:embed="rId3"/>
          <a:stretch>
            <a:fillRect/>
          </a:stretch>
        </p:blipFill>
        <p:spPr>
          <a:xfrm>
            <a:off x="2743201" y="3429000"/>
            <a:ext cx="9448800" cy="3429000"/>
          </a:xfrm>
          <a:prstGeom prst="rect">
            <a:avLst/>
          </a:prstGeom>
        </p:spPr>
      </p:pic>
    </p:spTree>
    <p:extLst>
      <p:ext uri="{BB962C8B-B14F-4D97-AF65-F5344CB8AC3E}">
        <p14:creationId xmlns:p14="http://schemas.microsoft.com/office/powerpoint/2010/main" val="3510529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BCB85978-CE48-5C63-6AA2-910FDD67F34A}"/>
              </a:ext>
            </a:extLst>
          </p:cNvPr>
          <p:cNvPicPr>
            <a:picLocks noChangeAspect="1"/>
          </p:cNvPicPr>
          <p:nvPr/>
        </p:nvPicPr>
        <p:blipFill>
          <a:blip r:embed="rId2"/>
          <a:stretch>
            <a:fillRect/>
          </a:stretch>
        </p:blipFill>
        <p:spPr>
          <a:xfrm>
            <a:off x="0" y="365125"/>
            <a:ext cx="12191999" cy="6127749"/>
          </a:xfrm>
          <a:prstGeom prst="rect">
            <a:avLst/>
          </a:prstGeom>
        </p:spPr>
      </p:pic>
    </p:spTree>
    <p:extLst>
      <p:ext uri="{BB962C8B-B14F-4D97-AF65-F5344CB8AC3E}">
        <p14:creationId xmlns:p14="http://schemas.microsoft.com/office/powerpoint/2010/main" val="3871510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27EF7A2-4CDA-9406-A125-EA811AF4650B}"/>
              </a:ext>
            </a:extLst>
          </p:cNvPr>
          <p:cNvPicPr>
            <a:picLocks noChangeAspect="1"/>
          </p:cNvPicPr>
          <p:nvPr/>
        </p:nvPicPr>
        <p:blipFill>
          <a:blip r:embed="rId2"/>
          <a:stretch>
            <a:fillRect/>
          </a:stretch>
        </p:blipFill>
        <p:spPr>
          <a:xfrm>
            <a:off x="267286" y="126725"/>
            <a:ext cx="11648049" cy="6599236"/>
          </a:xfrm>
          <a:prstGeom prst="rect">
            <a:avLst/>
          </a:prstGeom>
        </p:spPr>
      </p:pic>
    </p:spTree>
    <p:extLst>
      <p:ext uri="{BB962C8B-B14F-4D97-AF65-F5344CB8AC3E}">
        <p14:creationId xmlns:p14="http://schemas.microsoft.com/office/powerpoint/2010/main" val="855264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E0A6-13B0-94F8-AC74-C76C6DA86D55}"/>
              </a:ext>
            </a:extLst>
          </p:cNvPr>
          <p:cNvSpPr>
            <a:spLocks noGrp="1"/>
          </p:cNvSpPr>
          <p:nvPr>
            <p:ph type="title"/>
          </p:nvPr>
        </p:nvSpPr>
        <p:spPr>
          <a:xfrm>
            <a:off x="838200" y="1"/>
            <a:ext cx="10515600" cy="681036"/>
          </a:xfrm>
        </p:spPr>
        <p:txBody>
          <a:bodyPr>
            <a:normAutofit fontScale="90000"/>
          </a:bodyPr>
          <a:lstStyle/>
          <a:p>
            <a:pPr algn="ctr"/>
            <a:r>
              <a:rPr lang="en-US" dirty="0"/>
              <a:t> </a:t>
            </a:r>
            <a:r>
              <a:rPr lang="en-US" b="1" dirty="0">
                <a:latin typeface="Times New Roman" panose="02020603050405020304" pitchFamily="18" charset="0"/>
                <a:cs typeface="Times New Roman" panose="02020603050405020304" pitchFamily="18" charset="0"/>
              </a:rPr>
              <a:t>Deep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78883C-023B-D697-7A64-920AA26DF818}"/>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95819535-D356-CD7C-BC6F-F55E448CC3FC}"/>
              </a:ext>
            </a:extLst>
          </p:cNvPr>
          <p:cNvPicPr>
            <a:picLocks noGrp="1" noChangeAspect="1"/>
          </p:cNvPicPr>
          <p:nvPr/>
        </p:nvPicPr>
        <p:blipFill>
          <a:blip r:embed="rId2"/>
          <a:stretch>
            <a:fillRect/>
          </a:stretch>
        </p:blipFill>
        <p:spPr>
          <a:xfrm>
            <a:off x="838200" y="1199271"/>
            <a:ext cx="10515599" cy="4459458"/>
          </a:xfrm>
          <a:prstGeom prst="rect">
            <a:avLst/>
          </a:prstGeom>
        </p:spPr>
      </p:pic>
    </p:spTree>
    <p:extLst>
      <p:ext uri="{BB962C8B-B14F-4D97-AF65-F5344CB8AC3E}">
        <p14:creationId xmlns:p14="http://schemas.microsoft.com/office/powerpoint/2010/main" val="3697311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BFDA-B0F0-36F7-6D8D-78E197E992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123DD1-E7DF-E9E2-8C89-BA44023B967C}"/>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17458EDA-54A8-D81B-BF07-3F56D2BE4015}"/>
              </a:ext>
            </a:extLst>
          </p:cNvPr>
          <p:cNvPicPr>
            <a:picLocks noChangeAspect="1"/>
          </p:cNvPicPr>
          <p:nvPr/>
        </p:nvPicPr>
        <p:blipFill>
          <a:blip r:embed="rId2"/>
          <a:stretch>
            <a:fillRect/>
          </a:stretch>
        </p:blipFill>
        <p:spPr>
          <a:xfrm>
            <a:off x="-68138" y="681037"/>
            <a:ext cx="12073028" cy="5382138"/>
          </a:xfrm>
          <a:prstGeom prst="rect">
            <a:avLst/>
          </a:prstGeom>
        </p:spPr>
      </p:pic>
    </p:spTree>
    <p:extLst>
      <p:ext uri="{BB962C8B-B14F-4D97-AF65-F5344CB8AC3E}">
        <p14:creationId xmlns:p14="http://schemas.microsoft.com/office/powerpoint/2010/main" val="475452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51CD-AD81-9C24-FAFA-52FD6C4C0F6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0F39AB9-B5D5-89AA-691B-414079E2D5A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0F7A971-E6C5-C40F-82A5-FE8B1D7D1EF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34010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E315-CDD2-C063-AD82-1DE2F17AE0E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257847A-0E74-254F-9494-3A9A7D2E318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B3B0C6-A87A-A8C9-F352-882507530540}"/>
              </a:ext>
            </a:extLst>
          </p:cNvPr>
          <p:cNvPicPr>
            <a:picLocks noChangeAspect="1"/>
          </p:cNvPicPr>
          <p:nvPr/>
        </p:nvPicPr>
        <p:blipFill>
          <a:blip r:embed="rId2"/>
          <a:stretch>
            <a:fillRect/>
          </a:stretch>
        </p:blipFill>
        <p:spPr>
          <a:xfrm>
            <a:off x="-1" y="80889"/>
            <a:ext cx="6964507" cy="2943665"/>
          </a:xfrm>
          <a:prstGeom prst="rect">
            <a:avLst/>
          </a:prstGeom>
        </p:spPr>
      </p:pic>
      <p:pic>
        <p:nvPicPr>
          <p:cNvPr id="9" name="Picture 8">
            <a:extLst>
              <a:ext uri="{FF2B5EF4-FFF2-40B4-BE49-F238E27FC236}">
                <a16:creationId xmlns:a16="http://schemas.microsoft.com/office/drawing/2014/main" id="{FA73C86C-35EE-DCCF-843C-33188D441C80}"/>
              </a:ext>
            </a:extLst>
          </p:cNvPr>
          <p:cNvPicPr>
            <a:picLocks noChangeAspect="1"/>
          </p:cNvPicPr>
          <p:nvPr/>
        </p:nvPicPr>
        <p:blipFill>
          <a:blip r:embed="rId3"/>
          <a:stretch>
            <a:fillRect/>
          </a:stretch>
        </p:blipFill>
        <p:spPr>
          <a:xfrm>
            <a:off x="4586068" y="3126595"/>
            <a:ext cx="7605932" cy="3731405"/>
          </a:xfrm>
          <a:prstGeom prst="rect">
            <a:avLst/>
          </a:prstGeom>
        </p:spPr>
      </p:pic>
    </p:spTree>
    <p:extLst>
      <p:ext uri="{BB962C8B-B14F-4D97-AF65-F5344CB8AC3E}">
        <p14:creationId xmlns:p14="http://schemas.microsoft.com/office/powerpoint/2010/main" val="35210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FB4C-76C3-7B92-FDA4-1FCCCCCD3CB6}"/>
              </a:ext>
            </a:extLst>
          </p:cNvPr>
          <p:cNvSpPr>
            <a:spLocks noGrp="1"/>
          </p:cNvSpPr>
          <p:nvPr>
            <p:ph type="title"/>
          </p:nvPr>
        </p:nvSpPr>
        <p:spPr>
          <a:xfrm>
            <a:off x="838200" y="1"/>
            <a:ext cx="10515600" cy="886264"/>
          </a:xfrm>
        </p:spPr>
        <p:txBody>
          <a:bodyPr/>
          <a:lstStyle/>
          <a:p>
            <a:pPr algn="ctr"/>
            <a:r>
              <a:rPr lang="en-US" b="1" dirty="0">
                <a:latin typeface="Times New Roman" panose="02020603050405020304" pitchFamily="18" charset="0"/>
                <a:cs typeface="Times New Roman" panose="02020603050405020304" pitchFamily="18" charset="0"/>
              </a:rPr>
              <a:t>Reinforcement Learning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7C9C08-8508-90C7-0E8B-472345D06D48}"/>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2AC8825E-CB92-30D3-C845-0AC567B7D3B2}"/>
              </a:ext>
            </a:extLst>
          </p:cNvPr>
          <p:cNvPicPr>
            <a:picLocks noGrp="1" noChangeAspect="1"/>
          </p:cNvPicPr>
          <p:nvPr/>
        </p:nvPicPr>
        <p:blipFill>
          <a:blip r:embed="rId2"/>
          <a:stretch>
            <a:fillRect/>
          </a:stretch>
        </p:blipFill>
        <p:spPr>
          <a:xfrm>
            <a:off x="0" y="1186975"/>
            <a:ext cx="12202063" cy="4989988"/>
          </a:xfrm>
          <a:prstGeom prst="rect">
            <a:avLst/>
          </a:prstGeom>
        </p:spPr>
      </p:pic>
    </p:spTree>
    <p:extLst>
      <p:ext uri="{BB962C8B-B14F-4D97-AF65-F5344CB8AC3E}">
        <p14:creationId xmlns:p14="http://schemas.microsoft.com/office/powerpoint/2010/main" val="1255660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F143-7638-28D6-52A4-F6E5B4E87D5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A627898-49F2-1C6E-002E-F4153F83BC0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734855FD-6237-97AA-FC39-4338194E66BA}"/>
              </a:ext>
            </a:extLst>
          </p:cNvPr>
          <p:cNvPicPr>
            <a:picLocks noChangeAspect="1"/>
          </p:cNvPicPr>
          <p:nvPr/>
        </p:nvPicPr>
        <p:blipFill>
          <a:blip r:embed="rId2"/>
          <a:stretch>
            <a:fillRect/>
          </a:stretch>
        </p:blipFill>
        <p:spPr>
          <a:xfrm>
            <a:off x="562708" y="15846"/>
            <a:ext cx="11071274" cy="6829201"/>
          </a:xfrm>
          <a:prstGeom prst="rect">
            <a:avLst/>
          </a:prstGeom>
        </p:spPr>
      </p:pic>
    </p:spTree>
    <p:extLst>
      <p:ext uri="{BB962C8B-B14F-4D97-AF65-F5344CB8AC3E}">
        <p14:creationId xmlns:p14="http://schemas.microsoft.com/office/powerpoint/2010/main" val="4237397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AFA6-B17D-EE20-5189-65AAA34C2B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BDFB8EA-0BF0-5A91-3CA3-2A029C59141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60BA9AB-4FB8-6D67-EDEB-C9FB8E56CB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9102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B4B8-96F1-35D2-49A2-CE57AFCE857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617F14-F0EB-B175-EDD7-8267BBC549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3850316-BB20-AA0C-F98A-AA202470798F}"/>
              </a:ext>
            </a:extLst>
          </p:cNvPr>
          <p:cNvPicPr>
            <a:picLocks noChangeAspect="1"/>
          </p:cNvPicPr>
          <p:nvPr/>
        </p:nvPicPr>
        <p:blipFill>
          <a:blip r:embed="rId2"/>
          <a:stretch>
            <a:fillRect/>
          </a:stretch>
        </p:blipFill>
        <p:spPr>
          <a:xfrm>
            <a:off x="0" y="0"/>
            <a:ext cx="7305675" cy="3219450"/>
          </a:xfrm>
          <a:prstGeom prst="rect">
            <a:avLst/>
          </a:prstGeom>
        </p:spPr>
      </p:pic>
      <p:pic>
        <p:nvPicPr>
          <p:cNvPr id="7" name="Picture 6">
            <a:extLst>
              <a:ext uri="{FF2B5EF4-FFF2-40B4-BE49-F238E27FC236}">
                <a16:creationId xmlns:a16="http://schemas.microsoft.com/office/drawing/2014/main" id="{AD7F855A-3AE4-B2B0-5188-07809D84B3A5}"/>
              </a:ext>
            </a:extLst>
          </p:cNvPr>
          <p:cNvPicPr>
            <a:picLocks noChangeAspect="1"/>
          </p:cNvPicPr>
          <p:nvPr/>
        </p:nvPicPr>
        <p:blipFill>
          <a:blip r:embed="rId3"/>
          <a:stretch>
            <a:fillRect/>
          </a:stretch>
        </p:blipFill>
        <p:spPr>
          <a:xfrm>
            <a:off x="4614203" y="3558480"/>
            <a:ext cx="7577797" cy="3299520"/>
          </a:xfrm>
          <a:prstGeom prst="rect">
            <a:avLst/>
          </a:prstGeom>
        </p:spPr>
      </p:pic>
      <p:sp>
        <p:nvSpPr>
          <p:cNvPr id="9" name="TextBox 8">
            <a:extLst>
              <a:ext uri="{FF2B5EF4-FFF2-40B4-BE49-F238E27FC236}">
                <a16:creationId xmlns:a16="http://schemas.microsoft.com/office/drawing/2014/main" id="{6DD0193C-7407-8176-52FB-CF9D8BDB7981}"/>
              </a:ext>
            </a:extLst>
          </p:cNvPr>
          <p:cNvSpPr txBox="1"/>
          <p:nvPr/>
        </p:nvSpPr>
        <p:spPr>
          <a:xfrm>
            <a:off x="112542" y="4019342"/>
            <a:ext cx="4501661"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If most values in the dataset are very similar or close to each other, the standard deviation will be small.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example, if the scores of a class are all between 85 and 90, the standard deviation will be low because the scores are close to the mean.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8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1356</Words>
  <Application>Microsoft Office PowerPoint</Application>
  <PresentationFormat>Widescreen</PresentationFormat>
  <Paragraphs>228</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Times New Roman</vt:lpstr>
      <vt:lpstr>Office Theme</vt:lpstr>
      <vt:lpstr>Machine Learning</vt:lpstr>
      <vt:lpstr>Probabilistic model</vt:lpstr>
      <vt:lpstr>Normal Distribution and its Geometric Interpretations</vt:lpstr>
      <vt:lpstr> </vt:lpstr>
      <vt:lpstr>Example of Normal Distribution and its Geometric Interpretations:-</vt:lpstr>
      <vt:lpstr> </vt:lpstr>
      <vt:lpstr> </vt:lpstr>
      <vt:lpstr> </vt:lpstr>
      <vt:lpstr> </vt:lpstr>
      <vt:lpstr> </vt:lpstr>
      <vt:lpstr> </vt:lpstr>
      <vt:lpstr> </vt:lpstr>
      <vt:lpstr> </vt:lpstr>
      <vt:lpstr>How normal distribution is linked to probabilistic model:-</vt:lpstr>
      <vt:lpstr>Naïve Bytes Classifier</vt:lpstr>
      <vt:lpstr> </vt:lpstr>
      <vt:lpstr>Examples:-</vt:lpstr>
      <vt:lpstr> </vt:lpstr>
      <vt:lpstr> </vt:lpstr>
      <vt:lpstr> </vt:lpstr>
      <vt:lpstr>    </vt:lpstr>
      <vt:lpstr> </vt:lpstr>
      <vt:lpstr> </vt:lpstr>
      <vt:lpstr> </vt:lpstr>
      <vt:lpstr> </vt:lpstr>
      <vt:lpstr> </vt:lpstr>
      <vt:lpstr> </vt:lpstr>
      <vt:lpstr>Discriminative learning with maximum likelihood.</vt:lpstr>
      <vt:lpstr> </vt:lpstr>
      <vt:lpstr> </vt:lpstr>
      <vt:lpstr> </vt:lpstr>
      <vt:lpstr> </vt:lpstr>
      <vt:lpstr> </vt:lpstr>
      <vt:lpstr>Probabilistic model with hidden variables</vt:lpstr>
      <vt:lpstr>Estimation-Maximization Methods</vt:lpstr>
      <vt:lpstr> </vt:lpstr>
      <vt:lpstr> </vt:lpstr>
      <vt:lpstr> </vt:lpstr>
      <vt:lpstr>Pictorial Representation:-</vt:lpstr>
      <vt:lpstr> </vt:lpstr>
      <vt:lpstr>Gaussian Mixtures</vt:lpstr>
      <vt:lpstr> </vt:lpstr>
      <vt:lpstr> </vt:lpstr>
      <vt:lpstr> </vt:lpstr>
      <vt:lpstr> </vt:lpstr>
      <vt:lpstr> </vt:lpstr>
      <vt:lpstr> </vt:lpstr>
      <vt:lpstr> </vt:lpstr>
      <vt:lpstr> </vt:lpstr>
      <vt:lpstr> </vt:lpstr>
      <vt:lpstr>Compression-Based Models</vt:lpstr>
      <vt:lpstr> </vt:lpstr>
      <vt:lpstr> </vt:lpstr>
      <vt:lpstr>Importance of Compression-Based Models </vt:lpstr>
      <vt:lpstr>Trends in Machine Learning</vt:lpstr>
      <vt:lpstr> </vt:lpstr>
      <vt:lpstr> </vt:lpstr>
      <vt:lpstr> </vt:lpstr>
      <vt:lpstr> </vt:lpstr>
      <vt:lpstr> </vt:lpstr>
      <vt:lpstr> </vt:lpstr>
      <vt:lpstr> </vt:lpstr>
      <vt:lpstr> </vt:lpstr>
      <vt:lpstr> </vt:lpstr>
      <vt:lpstr>Bagging vs Boosting</vt:lpstr>
      <vt:lpstr> Multitask Learning</vt:lpstr>
      <vt:lpstr> </vt:lpstr>
      <vt:lpstr>Online Learning and Sequence Prediction </vt:lpstr>
      <vt:lpstr> </vt:lpstr>
      <vt:lpstr> </vt:lpstr>
      <vt:lpstr>Data streams and active learning</vt:lpstr>
      <vt:lpstr> </vt:lpstr>
      <vt:lpstr>    </vt:lpstr>
      <vt:lpstr> </vt:lpstr>
      <vt:lpstr> </vt:lpstr>
      <vt:lpstr> </vt:lpstr>
      <vt:lpstr> Deep Learning</vt:lpstr>
      <vt:lpstr> </vt:lpstr>
      <vt:lpstr> </vt:lpstr>
      <vt:lpstr>Reinforcement Learning</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Pratiksha Panda</dc:creator>
  <cp:lastModifiedBy>Pratiksha Panda</cp:lastModifiedBy>
  <cp:revision>85</cp:revision>
  <dcterms:created xsi:type="dcterms:W3CDTF">2024-09-22T08:05:58Z</dcterms:created>
  <dcterms:modified xsi:type="dcterms:W3CDTF">2024-09-26T15:10:14Z</dcterms:modified>
</cp:coreProperties>
</file>